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1352" r:id="rId2"/>
    <p:sldId id="1772" r:id="rId3"/>
    <p:sldId id="1773" r:id="rId4"/>
    <p:sldId id="1774" r:id="rId5"/>
    <p:sldId id="1775" r:id="rId6"/>
    <p:sldId id="1776" r:id="rId7"/>
    <p:sldId id="1777" r:id="rId8"/>
    <p:sldId id="1781" r:id="rId9"/>
    <p:sldId id="1778" r:id="rId10"/>
    <p:sldId id="1782" r:id="rId11"/>
    <p:sldId id="1784" r:id="rId12"/>
    <p:sldId id="1785" r:id="rId13"/>
    <p:sldId id="1779" r:id="rId14"/>
    <p:sldId id="1806" r:id="rId15"/>
    <p:sldId id="1786" r:id="rId16"/>
    <p:sldId id="1780" r:id="rId17"/>
    <p:sldId id="1788" r:id="rId18"/>
    <p:sldId id="1789" r:id="rId19"/>
    <p:sldId id="1790" r:id="rId20"/>
    <p:sldId id="1787" r:id="rId21"/>
    <p:sldId id="1791" r:id="rId22"/>
    <p:sldId id="1792" r:id="rId23"/>
    <p:sldId id="1523" r:id="rId24"/>
    <p:sldId id="1797" r:id="rId25"/>
    <p:sldId id="1796" r:id="rId26"/>
    <p:sldId id="1798" r:id="rId27"/>
    <p:sldId id="1799" r:id="rId28"/>
    <p:sldId id="1800" r:id="rId29"/>
    <p:sldId id="1801" r:id="rId30"/>
    <p:sldId id="1802" r:id="rId31"/>
    <p:sldId id="1803" r:id="rId32"/>
    <p:sldId id="1804" r:id="rId33"/>
    <p:sldId id="1633" r:id="rId34"/>
  </p:sldIdLst>
  <p:sldSz cx="9144000" cy="5143500" type="screen16x9"/>
  <p:notesSz cx="9144000" cy="6858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/>
  <p:clrMru>
    <a:srgbClr val="9A0000"/>
    <a:srgbClr val="3025FF"/>
    <a:srgbClr val="AD0000"/>
    <a:srgbClr val="96060B"/>
    <a:srgbClr val="CAC9CA"/>
    <a:srgbClr val="848384"/>
    <a:srgbClr val="353535"/>
    <a:srgbClr val="181818"/>
    <a:srgbClr val="E2FDBE"/>
    <a:srgbClr val="FEFA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 autoAdjust="0"/>
    <p:restoredTop sz="95102" autoAdjust="0"/>
  </p:normalViewPr>
  <p:slideViewPr>
    <p:cSldViewPr snapToGrid="0">
      <p:cViewPr varScale="1">
        <p:scale>
          <a:sx n="104" d="100"/>
          <a:sy n="104" d="100"/>
        </p:scale>
        <p:origin x="216" y="112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352" y="387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125" d="100"/>
          <a:sy n="125" d="100"/>
        </p:scale>
        <p:origin x="-3960" y="-112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69C4B-EC5A-BA4C-B83C-9270746811F3}" type="datetimeFigureOut">
              <a:rPr lang="en-US" smtClean="0"/>
              <a:pPr/>
              <a:t>11/10/21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BECE5B-4CC4-F446-93E7-1DC269D82A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314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15.jpeg>
</file>

<file path=ppt/media/image16.tiff>
</file>

<file path=ppt/media/image17.jpeg>
</file>

<file path=ppt/media/image18.jpeg>
</file>

<file path=ppt/media/image2.png>
</file>

<file path=ppt/media/image20.jpg>
</file>

<file path=ppt/media/image20.png>
</file>

<file path=ppt/media/image21.tiff>
</file>

<file path=ppt/media/image22.png>
</file>

<file path=ppt/media/image23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8D36DFA-3B2C-F743-90CA-9BD1CAE78F1A}" type="datetime1">
              <a:rPr lang="en-US"/>
              <a:pPr>
                <a:defRPr/>
              </a:pPr>
              <a:t>11/10/21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17EB13C-F963-D44E-AB67-20FAD2F50C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188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ＭＳ Ｐゴシック" pitchFamily="-112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Relative </a:t>
            </a:r>
            <a:r>
              <a:rPr lang="en-US" sz="1200" dirty="0" err="1"/>
              <a:t>timelocks</a:t>
            </a:r>
            <a:r>
              <a:rPr lang="en-US" sz="1200" dirty="0"/>
              <a:t> were introduced to Bitcoin in BIP 112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2C8F87-2A2E-7045-B6DF-4C9E783BE5EE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118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Second condition of out2 is used to invalidate TX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906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5DFC8-652C-2A41-ABFD-B1F021817DFC}" type="datetime1">
              <a:rPr lang="en-US"/>
              <a:pPr>
                <a:defRPr/>
              </a:pPr>
              <a:t>11/10/21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6E5B5C-DED7-1642-8D38-762AABC53A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459348"/>
            <a:ext cx="9144000" cy="1321876"/>
          </a:xfrm>
          <a:prstGeom prst="rect">
            <a:avLst/>
          </a:prstGeom>
          <a:solidFill>
            <a:srgbClr val="5A159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>
              <a:defRPr/>
            </a:pPr>
            <a:endParaRPr lang="en-US" sz="2400" b="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08610"/>
            <a:ext cx="7772400" cy="6953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>
          <a:xfrm>
            <a:off x="365125" y="1"/>
            <a:ext cx="8350251" cy="810599"/>
          </a:xfrm>
          <a:prstGeom prst="roundRect">
            <a:avLst/>
          </a:prstGeom>
          <a:noFill/>
          <a:ln w="9525" cap="flat" cmpd="sng" algn="ctr">
            <a:solidFill>
              <a:srgbClr val="8064A2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kern="0" dirty="0">
              <a:solidFill>
                <a:schemeClr val="bg1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-4763"/>
            <a:ext cx="9144000" cy="838200"/>
          </a:xfrm>
          <a:prstGeom prst="rect">
            <a:avLst/>
          </a:prstGeom>
          <a:solidFill>
            <a:srgbClr val="99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>
              <a:defRPr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4919"/>
            <a:ext cx="8229600" cy="623097"/>
          </a:xfrm>
          <a:prstGeom prst="rect">
            <a:avLst/>
          </a:prstGeom>
        </p:spPr>
        <p:txBody>
          <a:bodyPr wrap="none">
            <a:norm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8184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AF94FB-DBAC-5A49-BBDE-DEB602A733FE}" type="datetime1">
              <a:rPr lang="en-US"/>
              <a:pPr>
                <a:defRPr/>
              </a:pPr>
              <a:t>11/10/21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74F64E-2EE5-7440-95DF-06B2C2E4B0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2419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793E1D0-547A-D244-A03A-F935803C2C43}" type="datetime1">
              <a:rPr lang="en-US"/>
              <a:pPr>
                <a:defRPr/>
              </a:pPr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A64D269-B643-834D-96C1-658E4275C0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0" r:id="rId1"/>
    <p:sldLayoutId id="2147484101" r:id="rId2"/>
    <p:sldLayoutId id="2147484095" r:id="rId3"/>
    <p:sldLayoutId id="2147484102" r:id="rId4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-112" charset="-128"/>
          <a:cs typeface="ＭＳ Ｐゴシック" pitchFamily="-112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ＭＳ Ｐゴシック" pitchFamily="-112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3.tiff"/><Relationship Id="rId7" Type="http://schemas.openxmlformats.org/officeDocument/2006/relationships/image" Target="../media/image19.em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tiff"/><Relationship Id="rId9" Type="http://schemas.openxmlformats.org/officeDocument/2006/relationships/image" Target="../media/image21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3262" y="1486330"/>
            <a:ext cx="8823178" cy="999460"/>
          </a:xfrm>
        </p:spPr>
        <p:txBody>
          <a:bodyPr>
            <a:noAutofit/>
          </a:bodyPr>
          <a:lstStyle/>
          <a:p>
            <a:pPr>
              <a:lnSpc>
                <a:spcPts val="5040"/>
              </a:lnSpc>
              <a:spcBef>
                <a:spcPts val="0"/>
              </a:spcBef>
            </a:pPr>
            <a:r>
              <a:rPr lang="en-US" sz="4800" dirty="0"/>
              <a:t>Scaling I: </a:t>
            </a:r>
            <a:br>
              <a:rPr lang="en-US" sz="4800" dirty="0"/>
            </a:br>
            <a:r>
              <a:rPr lang="en-US" sz="4800" dirty="0"/>
              <a:t>Payment Channels, State Channels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F1188-11C7-D44B-B40B-6A3A04244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399" y="84621"/>
            <a:ext cx="1223505" cy="12235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EC6456-65FF-AE4F-BF1C-E2E0C33D64E8}"/>
              </a:ext>
            </a:extLst>
          </p:cNvPr>
          <p:cNvSpPr txBox="1"/>
          <p:nvPr/>
        </p:nvSpPr>
        <p:spPr>
          <a:xfrm>
            <a:off x="3444768" y="234708"/>
            <a:ext cx="2480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CS251 </a:t>
            </a:r>
            <a:r>
              <a:rPr lang="en-US"/>
              <a:t>Fall 2021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182417-0D84-1647-8BC9-3591C6CAE862}"/>
              </a:ext>
            </a:extLst>
          </p:cNvPr>
          <p:cNvSpPr txBox="1"/>
          <p:nvPr/>
        </p:nvSpPr>
        <p:spPr>
          <a:xfrm>
            <a:off x="3306539" y="719965"/>
            <a:ext cx="2756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(cs251.stanford.edu)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95BE49-D5B5-6345-A235-211F5413DB85}"/>
              </a:ext>
            </a:extLst>
          </p:cNvPr>
          <p:cNvSpPr txBox="1"/>
          <p:nvPr/>
        </p:nvSpPr>
        <p:spPr>
          <a:xfrm>
            <a:off x="3393696" y="3086230"/>
            <a:ext cx="2356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latin typeface="+mn-lt"/>
              </a:rPr>
              <a:t>Benedikt </a:t>
            </a:r>
            <a:r>
              <a:rPr lang="en-US" sz="2800" dirty="0" err="1">
                <a:latin typeface="+mn-lt"/>
              </a:rPr>
              <a:t>Bünz</a:t>
            </a:r>
            <a:r>
              <a:rPr lang="en-US" sz="2800" dirty="0"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6261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F7DE-53A2-E046-A7DF-35DAF2DB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Unidirectional Payment Channel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26D8F-B3C9-6D45-B00F-268921BCA2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34411" y="2493373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46CF1D-7339-E14B-BDA0-CC5C72C4EE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045" y="2493373"/>
            <a:ext cx="584280" cy="86431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986E6-9C37-7243-B4AD-DD015AD030FD}"/>
              </a:ext>
            </a:extLst>
          </p:cNvPr>
          <p:cNvCxnSpPr/>
          <p:nvPr/>
        </p:nvCxnSpPr>
        <p:spPr>
          <a:xfrm>
            <a:off x="1445622" y="3169920"/>
            <a:ext cx="45981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2704FA5-5C7A-F542-ABE8-653B4633ADD2}"/>
              </a:ext>
            </a:extLst>
          </p:cNvPr>
          <p:cNvSpPr txBox="1"/>
          <p:nvPr/>
        </p:nvSpPr>
        <p:spPr>
          <a:xfrm>
            <a:off x="1028326" y="3115659"/>
            <a:ext cx="5666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TX1: 0.99 to Alice/0.01 to Bob from UTXO A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pic>
        <p:nvPicPr>
          <p:cNvPr id="19" name="Shape 72">
            <a:extLst>
              <a:ext uri="{FF2B5EF4-FFF2-40B4-BE49-F238E27FC236}">
                <a16:creationId xmlns:a16="http://schemas.microsoft.com/office/drawing/2014/main" id="{C4BD2747-1147-4F4C-91F9-7AD9F2AA8C2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8630" y="3309851"/>
            <a:ext cx="1455085" cy="1941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675FDC9-114A-334C-8183-9590F35CC1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2229" y="3937000"/>
            <a:ext cx="866362" cy="86636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6737648-BECA-6B4B-BBC9-FF73708DB370}"/>
              </a:ext>
            </a:extLst>
          </p:cNvPr>
          <p:cNvSpPr txBox="1"/>
          <p:nvPr/>
        </p:nvSpPr>
        <p:spPr>
          <a:xfrm>
            <a:off x="6215715" y="1250429"/>
            <a:ext cx="2928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Bob does not publish</a:t>
            </a:r>
          </a:p>
        </p:txBody>
      </p:sp>
      <p:sp>
        <p:nvSpPr>
          <p:cNvPr id="22" name="Process 21">
            <a:extLst>
              <a:ext uri="{FF2B5EF4-FFF2-40B4-BE49-F238E27FC236}">
                <a16:creationId xmlns:a16="http://schemas.microsoft.com/office/drawing/2014/main" id="{ADB24CAD-754E-B24B-8C67-A038E56330CC}"/>
              </a:ext>
            </a:extLst>
          </p:cNvPr>
          <p:cNvSpPr/>
          <p:nvPr/>
        </p:nvSpPr>
        <p:spPr>
          <a:xfrm>
            <a:off x="257625" y="1066339"/>
            <a:ext cx="3492139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UTXO A:</a:t>
            </a:r>
          </a:p>
          <a:p>
            <a:pPr algn="ctr"/>
            <a:r>
              <a:rPr lang="en-US" dirty="0"/>
              <a:t>1 BTC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11B5EE-C33B-874D-AA9C-43458FEE8616}"/>
              </a:ext>
            </a:extLst>
          </p:cNvPr>
          <p:cNvSpPr txBox="1"/>
          <p:nvPr/>
        </p:nvSpPr>
        <p:spPr>
          <a:xfrm>
            <a:off x="1028325" y="3848905"/>
            <a:ext cx="5666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TX2: 0.98 to Alice/0.02 to Bob from UTXO A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652880-D41E-8C48-B7CD-5F7C550D2835}"/>
              </a:ext>
            </a:extLst>
          </p:cNvPr>
          <p:cNvSpPr txBox="1"/>
          <p:nvPr/>
        </p:nvSpPr>
        <p:spPr>
          <a:xfrm>
            <a:off x="1028325" y="4475772"/>
            <a:ext cx="5666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TX3: 0.97 to Alice/0.03 to Bob from UTXO A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73CCB3-AAB6-8844-93F6-FAB9F71879F4}"/>
              </a:ext>
            </a:extLst>
          </p:cNvPr>
          <p:cNvSpPr txBox="1"/>
          <p:nvPr/>
        </p:nvSpPr>
        <p:spPr>
          <a:xfrm>
            <a:off x="5702300" y="2083670"/>
            <a:ext cx="3441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Publish TX3 on Blockchain</a:t>
            </a:r>
          </a:p>
        </p:txBody>
      </p:sp>
    </p:spTree>
    <p:extLst>
      <p:ext uri="{BB962C8B-B14F-4D97-AF65-F5344CB8AC3E}">
        <p14:creationId xmlns:p14="http://schemas.microsoft.com/office/powerpoint/2010/main" val="3020205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1" grpId="0"/>
      <p:bldP spid="21" grpId="1"/>
      <p:bldP spid="25" grpId="0"/>
      <p:bldP spid="26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F7DE-53A2-E046-A7DF-35DAF2DB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Unidirectional Payment Channel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26D8F-B3C9-6D45-B00F-268921BCA2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34411" y="2493373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46CF1D-7339-E14B-BDA0-CC5C72C4EE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045" y="2493373"/>
            <a:ext cx="584280" cy="86431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986E6-9C37-7243-B4AD-DD015AD030FD}"/>
              </a:ext>
            </a:extLst>
          </p:cNvPr>
          <p:cNvCxnSpPr/>
          <p:nvPr/>
        </p:nvCxnSpPr>
        <p:spPr>
          <a:xfrm>
            <a:off x="1445622" y="3169920"/>
            <a:ext cx="45981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2704FA5-5C7A-F542-ABE8-653B4633ADD2}"/>
              </a:ext>
            </a:extLst>
          </p:cNvPr>
          <p:cNvSpPr txBox="1"/>
          <p:nvPr/>
        </p:nvSpPr>
        <p:spPr>
          <a:xfrm>
            <a:off x="1028326" y="3115659"/>
            <a:ext cx="5666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TX1: 0.99 to Alice/0.01 to Bob from UTXO A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pic>
        <p:nvPicPr>
          <p:cNvPr id="19" name="Shape 72">
            <a:extLst>
              <a:ext uri="{FF2B5EF4-FFF2-40B4-BE49-F238E27FC236}">
                <a16:creationId xmlns:a16="http://schemas.microsoft.com/office/drawing/2014/main" id="{C4BD2747-1147-4F4C-91F9-7AD9F2AA8C2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8630" y="3309851"/>
            <a:ext cx="1455085" cy="1941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675FDC9-114A-334C-8183-9590F35CC1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2229" y="3937000"/>
            <a:ext cx="866362" cy="86636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6737648-BECA-6B4B-BBC9-FF73708DB370}"/>
              </a:ext>
            </a:extLst>
          </p:cNvPr>
          <p:cNvSpPr txBox="1"/>
          <p:nvPr/>
        </p:nvSpPr>
        <p:spPr>
          <a:xfrm>
            <a:off x="6215715" y="1250429"/>
            <a:ext cx="2928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Bob does not publish</a:t>
            </a:r>
          </a:p>
        </p:txBody>
      </p:sp>
      <p:sp>
        <p:nvSpPr>
          <p:cNvPr id="22" name="Process 21">
            <a:extLst>
              <a:ext uri="{FF2B5EF4-FFF2-40B4-BE49-F238E27FC236}">
                <a16:creationId xmlns:a16="http://schemas.microsoft.com/office/drawing/2014/main" id="{ADB24CAD-754E-B24B-8C67-A038E56330CC}"/>
              </a:ext>
            </a:extLst>
          </p:cNvPr>
          <p:cNvSpPr/>
          <p:nvPr/>
        </p:nvSpPr>
        <p:spPr>
          <a:xfrm>
            <a:off x="257625" y="1066339"/>
            <a:ext cx="1556157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UTXO A:</a:t>
            </a:r>
          </a:p>
          <a:p>
            <a:pPr algn="ctr"/>
            <a:r>
              <a:rPr lang="en-US" dirty="0"/>
              <a:t>1 BTC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11B5EE-C33B-874D-AA9C-43458FEE8616}"/>
              </a:ext>
            </a:extLst>
          </p:cNvPr>
          <p:cNvSpPr txBox="1"/>
          <p:nvPr/>
        </p:nvSpPr>
        <p:spPr>
          <a:xfrm>
            <a:off x="1028325" y="3848905"/>
            <a:ext cx="5666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TX2: 0.98 to Alice/0.02 to Bob from UTXO A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652880-D41E-8C48-B7CD-5F7C550D2835}"/>
              </a:ext>
            </a:extLst>
          </p:cNvPr>
          <p:cNvSpPr txBox="1"/>
          <p:nvPr/>
        </p:nvSpPr>
        <p:spPr>
          <a:xfrm>
            <a:off x="1028325" y="4475772"/>
            <a:ext cx="5666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TX3: 0.97 to Alice/0.03 to Bob from UTXO A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73CCB3-AAB6-8844-93F6-FAB9F71879F4}"/>
              </a:ext>
            </a:extLst>
          </p:cNvPr>
          <p:cNvSpPr txBox="1"/>
          <p:nvPr/>
        </p:nvSpPr>
        <p:spPr>
          <a:xfrm>
            <a:off x="5702300" y="2083670"/>
            <a:ext cx="3441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Publish TX3 on Blockchain</a:t>
            </a:r>
          </a:p>
        </p:txBody>
      </p:sp>
      <p:sp>
        <p:nvSpPr>
          <p:cNvPr id="3" name="Process 2">
            <a:extLst>
              <a:ext uri="{FF2B5EF4-FFF2-40B4-BE49-F238E27FC236}">
                <a16:creationId xmlns:a16="http://schemas.microsoft.com/office/drawing/2014/main" id="{98BF27F8-35DA-B145-A412-2070A4DA8F4D}"/>
              </a:ext>
            </a:extLst>
          </p:cNvPr>
          <p:cNvSpPr/>
          <p:nvPr/>
        </p:nvSpPr>
        <p:spPr>
          <a:xfrm>
            <a:off x="1813782" y="2055728"/>
            <a:ext cx="3255838" cy="774700"/>
          </a:xfrm>
          <a:prstGeom prst="flowChartProcess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Attack: Alice double spends UTXO A</a:t>
            </a:r>
          </a:p>
        </p:txBody>
      </p:sp>
    </p:spTree>
    <p:extLst>
      <p:ext uri="{BB962C8B-B14F-4D97-AF65-F5344CB8AC3E}">
        <p14:creationId xmlns:p14="http://schemas.microsoft.com/office/powerpoint/2010/main" val="313995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1" grpId="0"/>
      <p:bldP spid="21" grpId="1"/>
      <p:bldP spid="25" grpId="0"/>
      <p:bldP spid="26" grpId="0"/>
      <p:bldP spid="27" grpId="0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F7DE-53A2-E046-A7DF-35DAF2DB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Unidirectional Payment Channel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26D8F-B3C9-6D45-B00F-268921BCA2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34411" y="2493373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46CF1D-7339-E14B-BDA0-CC5C72C4EE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045" y="2493373"/>
            <a:ext cx="584280" cy="86431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B986E6-9C37-7243-B4AD-DD015AD030FD}"/>
              </a:ext>
            </a:extLst>
          </p:cNvPr>
          <p:cNvCxnSpPr/>
          <p:nvPr/>
        </p:nvCxnSpPr>
        <p:spPr>
          <a:xfrm>
            <a:off x="1445622" y="3169920"/>
            <a:ext cx="45981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2704FA5-5C7A-F542-ABE8-653B4633ADD2}"/>
              </a:ext>
            </a:extLst>
          </p:cNvPr>
          <p:cNvSpPr txBox="1"/>
          <p:nvPr/>
        </p:nvSpPr>
        <p:spPr>
          <a:xfrm>
            <a:off x="1028326" y="3115659"/>
            <a:ext cx="5666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TX1: 0.99 to Alice/0.01 to Bob from AB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pic>
        <p:nvPicPr>
          <p:cNvPr id="19" name="Shape 72">
            <a:extLst>
              <a:ext uri="{FF2B5EF4-FFF2-40B4-BE49-F238E27FC236}">
                <a16:creationId xmlns:a16="http://schemas.microsoft.com/office/drawing/2014/main" id="{C4BD2747-1147-4F4C-91F9-7AD9F2AA8C2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8630" y="3309851"/>
            <a:ext cx="1455085" cy="1941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675FDC9-114A-334C-8183-9590F35CC1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2229" y="3937000"/>
            <a:ext cx="866362" cy="866362"/>
          </a:xfrm>
          <a:prstGeom prst="rect">
            <a:avLst/>
          </a:prstGeom>
        </p:spPr>
      </p:pic>
      <p:sp>
        <p:nvSpPr>
          <p:cNvPr id="22" name="Process 21">
            <a:extLst>
              <a:ext uri="{FF2B5EF4-FFF2-40B4-BE49-F238E27FC236}">
                <a16:creationId xmlns:a16="http://schemas.microsoft.com/office/drawing/2014/main" id="{ADB24CAD-754E-B24B-8C67-A038E56330CC}"/>
              </a:ext>
            </a:extLst>
          </p:cNvPr>
          <p:cNvSpPr/>
          <p:nvPr/>
        </p:nvSpPr>
        <p:spPr>
          <a:xfrm>
            <a:off x="1998615" y="1141626"/>
            <a:ext cx="3492139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2-2 </a:t>
            </a:r>
            <a:r>
              <a:rPr lang="en-US" dirty="0" err="1"/>
              <a:t>Multisig</a:t>
            </a:r>
            <a:r>
              <a:rPr lang="en-US" dirty="0"/>
              <a:t> Account AB:</a:t>
            </a:r>
          </a:p>
          <a:p>
            <a:pPr algn="ctr"/>
            <a:r>
              <a:rPr lang="en-US" dirty="0"/>
              <a:t>1 BTC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11B5EE-C33B-874D-AA9C-43458FEE8616}"/>
              </a:ext>
            </a:extLst>
          </p:cNvPr>
          <p:cNvSpPr txBox="1"/>
          <p:nvPr/>
        </p:nvSpPr>
        <p:spPr>
          <a:xfrm>
            <a:off x="1028325" y="3848905"/>
            <a:ext cx="5666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TX2: 0.98 to Alice/0.02 to Bob from AB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652880-D41E-8C48-B7CD-5F7C550D2835}"/>
              </a:ext>
            </a:extLst>
          </p:cNvPr>
          <p:cNvSpPr txBox="1"/>
          <p:nvPr/>
        </p:nvSpPr>
        <p:spPr>
          <a:xfrm>
            <a:off x="1028325" y="4475772"/>
            <a:ext cx="5666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TX3: 0.97 to Alice/0.03 to Bob from AB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73CCB3-AAB6-8844-93F6-FAB9F71879F4}"/>
              </a:ext>
            </a:extLst>
          </p:cNvPr>
          <p:cNvSpPr txBox="1"/>
          <p:nvPr/>
        </p:nvSpPr>
        <p:spPr>
          <a:xfrm>
            <a:off x="5702300" y="2083670"/>
            <a:ext cx="3441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Publish TX3 on Blockchain</a:t>
            </a:r>
          </a:p>
        </p:txBody>
      </p:sp>
      <p:sp>
        <p:nvSpPr>
          <p:cNvPr id="15" name="Process 14">
            <a:extLst>
              <a:ext uri="{FF2B5EF4-FFF2-40B4-BE49-F238E27FC236}">
                <a16:creationId xmlns:a16="http://schemas.microsoft.com/office/drawing/2014/main" id="{5403F3F0-C676-7941-BB51-449B940FF7E8}"/>
              </a:ext>
            </a:extLst>
          </p:cNvPr>
          <p:cNvSpPr/>
          <p:nvPr/>
        </p:nvSpPr>
        <p:spPr>
          <a:xfrm>
            <a:off x="79977" y="1141626"/>
            <a:ext cx="1556157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UTXO A:</a:t>
            </a:r>
          </a:p>
          <a:p>
            <a:pPr algn="ctr"/>
            <a:r>
              <a:rPr lang="en-US" dirty="0"/>
              <a:t>1 BTC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C85BF74-704D-5044-83E3-CA9EDA547F30}"/>
              </a:ext>
            </a:extLst>
          </p:cNvPr>
          <p:cNvCxnSpPr>
            <a:stCxn id="15" idx="3"/>
            <a:endCxn id="22" idx="1"/>
          </p:cNvCxnSpPr>
          <p:nvPr/>
        </p:nvCxnSpPr>
        <p:spPr>
          <a:xfrm>
            <a:off x="1636134" y="1481261"/>
            <a:ext cx="36248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Process 17">
            <a:extLst>
              <a:ext uri="{FF2B5EF4-FFF2-40B4-BE49-F238E27FC236}">
                <a16:creationId xmlns:a16="http://schemas.microsoft.com/office/drawing/2014/main" id="{35F0B194-93DA-C04E-86CA-9B7DA66B13C0}"/>
              </a:ext>
            </a:extLst>
          </p:cNvPr>
          <p:cNvSpPr/>
          <p:nvPr/>
        </p:nvSpPr>
        <p:spPr>
          <a:xfrm>
            <a:off x="1813782" y="2055728"/>
            <a:ext cx="3255838" cy="774700"/>
          </a:xfrm>
          <a:prstGeom prst="flowChartProcess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Attack: </a:t>
            </a:r>
          </a:p>
          <a:p>
            <a:pPr algn="ctr"/>
            <a:r>
              <a:rPr lang="en-US" dirty="0"/>
              <a:t>Bob never signs</a:t>
            </a:r>
          </a:p>
        </p:txBody>
      </p:sp>
    </p:spTree>
    <p:extLst>
      <p:ext uri="{BB962C8B-B14F-4D97-AF65-F5344CB8AC3E}">
        <p14:creationId xmlns:p14="http://schemas.microsoft.com/office/powerpoint/2010/main" val="254708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CC751-2D03-6942-9234-3F470BB92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Unidirectional Payment Channel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2E375-DEE0-8540-8171-C3CDFD3608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686800" cy="3818430"/>
          </a:xfrm>
        </p:spPr>
        <p:txBody>
          <a:bodyPr>
            <a:normAutofit/>
          </a:bodyPr>
          <a:lstStyle/>
          <a:p>
            <a:r>
              <a:rPr lang="en-US" dirty="0"/>
              <a:t>Alice needs a way to ensure refund of funds</a:t>
            </a:r>
          </a:p>
          <a:p>
            <a:r>
              <a:rPr lang="en-US" dirty="0"/>
              <a:t>Basic idea: If Bob doesn’t publish after some time Alice gets 1 BTC refunded</a:t>
            </a:r>
          </a:p>
          <a:p>
            <a:r>
              <a:rPr lang="en-US" dirty="0"/>
              <a:t>Refund transaction signed before funding Account AB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Process 13">
            <a:extLst>
              <a:ext uri="{FF2B5EF4-FFF2-40B4-BE49-F238E27FC236}">
                <a16:creationId xmlns:a16="http://schemas.microsoft.com/office/drawing/2014/main" id="{6C787EE2-8749-A74C-B276-069668AFDC74}"/>
              </a:ext>
            </a:extLst>
          </p:cNvPr>
          <p:cNvSpPr/>
          <p:nvPr/>
        </p:nvSpPr>
        <p:spPr>
          <a:xfrm>
            <a:off x="2159252" y="3264080"/>
            <a:ext cx="3492139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2-2 </a:t>
            </a:r>
            <a:r>
              <a:rPr lang="en-US" dirty="0" err="1"/>
              <a:t>Multisig</a:t>
            </a:r>
            <a:r>
              <a:rPr lang="en-US" dirty="0"/>
              <a:t> Account AB:</a:t>
            </a:r>
          </a:p>
          <a:p>
            <a:pPr algn="ctr"/>
            <a:r>
              <a:rPr lang="en-US" dirty="0"/>
              <a:t>1 BTC</a:t>
            </a:r>
          </a:p>
        </p:txBody>
      </p:sp>
      <p:sp>
        <p:nvSpPr>
          <p:cNvPr id="15" name="Process 14">
            <a:extLst>
              <a:ext uri="{FF2B5EF4-FFF2-40B4-BE49-F238E27FC236}">
                <a16:creationId xmlns:a16="http://schemas.microsoft.com/office/drawing/2014/main" id="{5D656CF6-D930-EE44-96A9-3807197C4350}"/>
              </a:ext>
            </a:extLst>
          </p:cNvPr>
          <p:cNvSpPr/>
          <p:nvPr/>
        </p:nvSpPr>
        <p:spPr>
          <a:xfrm>
            <a:off x="240614" y="3264080"/>
            <a:ext cx="1556157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UTXO A:</a:t>
            </a:r>
          </a:p>
          <a:p>
            <a:pPr algn="ctr"/>
            <a:r>
              <a:rPr lang="en-US" dirty="0"/>
              <a:t>1 BTC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4A6BFBF-2771-D649-9170-DC8D94A6DA35}"/>
              </a:ext>
            </a:extLst>
          </p:cNvPr>
          <p:cNvCxnSpPr>
            <a:stCxn id="15" idx="3"/>
            <a:endCxn id="14" idx="1"/>
          </p:cNvCxnSpPr>
          <p:nvPr/>
        </p:nvCxnSpPr>
        <p:spPr>
          <a:xfrm>
            <a:off x="1796771" y="3603715"/>
            <a:ext cx="36248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15F774F-B717-1B43-9616-165D2BA305D8}"/>
              </a:ext>
            </a:extLst>
          </p:cNvPr>
          <p:cNvCxnSpPr>
            <a:cxnSpLocks/>
          </p:cNvCxnSpPr>
          <p:nvPr/>
        </p:nvCxnSpPr>
        <p:spPr>
          <a:xfrm>
            <a:off x="5651391" y="3553949"/>
            <a:ext cx="160243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Process 17">
            <a:extLst>
              <a:ext uri="{FF2B5EF4-FFF2-40B4-BE49-F238E27FC236}">
                <a16:creationId xmlns:a16="http://schemas.microsoft.com/office/drawing/2014/main" id="{31C528BC-A1AC-6C45-AFB4-3051BFE13056}"/>
              </a:ext>
            </a:extLst>
          </p:cNvPr>
          <p:cNvSpPr/>
          <p:nvPr/>
        </p:nvSpPr>
        <p:spPr>
          <a:xfrm>
            <a:off x="7253821" y="3109366"/>
            <a:ext cx="1825223" cy="1042503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UTXO A’:</a:t>
            </a:r>
          </a:p>
          <a:p>
            <a:pPr algn="ctr"/>
            <a:r>
              <a:rPr lang="en-US" dirty="0"/>
              <a:t>1 BTC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DC4FC3-F22C-4544-8F0C-D93A052AEDFD}"/>
              </a:ext>
            </a:extLst>
          </p:cNvPr>
          <p:cNvSpPr txBox="1"/>
          <p:nvPr/>
        </p:nvSpPr>
        <p:spPr>
          <a:xfrm>
            <a:off x="5522006" y="3565618"/>
            <a:ext cx="18252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Timelocked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94EB85-42F7-4741-B615-FC40E89A7333}"/>
              </a:ext>
            </a:extLst>
          </p:cNvPr>
          <p:cNvSpPr txBox="1"/>
          <p:nvPr/>
        </p:nvSpPr>
        <p:spPr>
          <a:xfrm>
            <a:off x="1494436" y="3958284"/>
            <a:ext cx="14951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78B618-44F7-BB42-A22F-EB52D6B59E67}"/>
              </a:ext>
            </a:extLst>
          </p:cNvPr>
          <p:cNvSpPr txBox="1"/>
          <p:nvPr/>
        </p:nvSpPr>
        <p:spPr>
          <a:xfrm>
            <a:off x="6178037" y="3855488"/>
            <a:ext cx="14951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Bradley Hand" pitchFamily="2" charset="77"/>
              </a:rPr>
              <a:t>Bob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C342B78-BEB7-9D4F-8FF7-C748CFE1A349}"/>
              </a:ext>
            </a:extLst>
          </p:cNvPr>
          <p:cNvSpPr txBox="1"/>
          <p:nvPr/>
        </p:nvSpPr>
        <p:spPr>
          <a:xfrm>
            <a:off x="1298023" y="4503368"/>
            <a:ext cx="1359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Publish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23D7A1B-FF4B-1443-8F81-909033A909A3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5522006" y="3958284"/>
            <a:ext cx="1074784" cy="7911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Process 30">
            <a:extLst>
              <a:ext uri="{FF2B5EF4-FFF2-40B4-BE49-F238E27FC236}">
                <a16:creationId xmlns:a16="http://schemas.microsoft.com/office/drawing/2014/main" id="{19B3C2F0-E7D2-234D-8353-C6DB554BA3F8}"/>
              </a:ext>
            </a:extLst>
          </p:cNvPr>
          <p:cNvSpPr/>
          <p:nvPr/>
        </p:nvSpPr>
        <p:spPr>
          <a:xfrm>
            <a:off x="6596790" y="4328821"/>
            <a:ext cx="2547210" cy="841133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Channel TX:</a:t>
            </a:r>
          </a:p>
          <a:p>
            <a:pPr algn="ctr"/>
            <a:r>
              <a:rPr lang="en-US" dirty="0"/>
              <a:t>0.9 BTC A’ 0.1 to 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D67D9BD-E11C-574D-A9C9-6A7A39C94832}"/>
              </a:ext>
            </a:extLst>
          </p:cNvPr>
          <p:cNvSpPr txBox="1"/>
          <p:nvPr/>
        </p:nvSpPr>
        <p:spPr>
          <a:xfrm rot="2231642">
            <a:off x="4969309" y="4395414"/>
            <a:ext cx="18841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Bradley Hand" pitchFamily="2" charset="77"/>
              </a:rPr>
              <a:t>Alice, Bob</a:t>
            </a:r>
          </a:p>
        </p:txBody>
      </p:sp>
    </p:spTree>
    <p:extLst>
      <p:ext uri="{BB962C8B-B14F-4D97-AF65-F5344CB8AC3E}">
        <p14:creationId xmlns:p14="http://schemas.microsoft.com/office/powerpoint/2010/main" val="405583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4" grpId="0"/>
      <p:bldP spid="25" grpId="0"/>
      <p:bldP spid="26" grpId="0"/>
      <p:bldP spid="31" grpId="0" animBg="1"/>
      <p:bldP spid="3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CC751-2D03-6942-9234-3F470BB92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Unidirectional Payment Channel</a:t>
            </a:r>
          </a:p>
        </p:txBody>
      </p:sp>
      <p:sp>
        <p:nvSpPr>
          <p:cNvPr id="19" name="Process 18">
            <a:extLst>
              <a:ext uri="{FF2B5EF4-FFF2-40B4-BE49-F238E27FC236}">
                <a16:creationId xmlns:a16="http://schemas.microsoft.com/office/drawing/2014/main" id="{2D0F94D9-C7DE-3B43-8F25-1B587F04874C}"/>
              </a:ext>
            </a:extLst>
          </p:cNvPr>
          <p:cNvSpPr/>
          <p:nvPr/>
        </p:nvSpPr>
        <p:spPr>
          <a:xfrm>
            <a:off x="2072755" y="1076934"/>
            <a:ext cx="3492139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2-2 </a:t>
            </a:r>
            <a:r>
              <a:rPr lang="en-US" dirty="0" err="1"/>
              <a:t>Multisig</a:t>
            </a:r>
            <a:r>
              <a:rPr lang="en-US" dirty="0"/>
              <a:t> Account AB:</a:t>
            </a:r>
          </a:p>
          <a:p>
            <a:pPr algn="ctr"/>
            <a:r>
              <a:rPr lang="en-US" dirty="0"/>
              <a:t>1 BTC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id="{BDD1237A-00EF-DC44-BFEF-96903D860239}"/>
              </a:ext>
            </a:extLst>
          </p:cNvPr>
          <p:cNvSpPr/>
          <p:nvPr/>
        </p:nvSpPr>
        <p:spPr>
          <a:xfrm>
            <a:off x="154117" y="1076934"/>
            <a:ext cx="1556157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UTXO A:</a:t>
            </a:r>
          </a:p>
          <a:p>
            <a:pPr algn="ctr"/>
            <a:r>
              <a:rPr lang="en-US" dirty="0"/>
              <a:t>1 BTC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80DD2C5-C871-DA4F-8FDD-D3C9764762B1}"/>
              </a:ext>
            </a:extLst>
          </p:cNvPr>
          <p:cNvCxnSpPr>
            <a:stCxn id="20" idx="3"/>
            <a:endCxn id="19" idx="1"/>
          </p:cNvCxnSpPr>
          <p:nvPr/>
        </p:nvCxnSpPr>
        <p:spPr>
          <a:xfrm>
            <a:off x="1710274" y="1416569"/>
            <a:ext cx="36248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93EDBE8-E160-E640-A1DB-BC6D74E2F0E5}"/>
              </a:ext>
            </a:extLst>
          </p:cNvPr>
          <p:cNvCxnSpPr>
            <a:cxnSpLocks/>
          </p:cNvCxnSpPr>
          <p:nvPr/>
        </p:nvCxnSpPr>
        <p:spPr>
          <a:xfrm>
            <a:off x="5564894" y="1366803"/>
            <a:ext cx="160243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Process 26">
            <a:extLst>
              <a:ext uri="{FF2B5EF4-FFF2-40B4-BE49-F238E27FC236}">
                <a16:creationId xmlns:a16="http://schemas.microsoft.com/office/drawing/2014/main" id="{D3EEC4AC-6264-AF44-86F9-FB77A7EE38AD}"/>
              </a:ext>
            </a:extLst>
          </p:cNvPr>
          <p:cNvSpPr/>
          <p:nvPr/>
        </p:nvSpPr>
        <p:spPr>
          <a:xfrm>
            <a:off x="7167324" y="922220"/>
            <a:ext cx="1825223" cy="1042503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UTXO A’:</a:t>
            </a:r>
          </a:p>
          <a:p>
            <a:pPr algn="ctr"/>
            <a:r>
              <a:rPr lang="en-US" dirty="0"/>
              <a:t>1 BTC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8CF7C4-42DD-5840-B29E-2E17D902A0D2}"/>
              </a:ext>
            </a:extLst>
          </p:cNvPr>
          <p:cNvSpPr txBox="1"/>
          <p:nvPr/>
        </p:nvSpPr>
        <p:spPr>
          <a:xfrm>
            <a:off x="5435509" y="1378472"/>
            <a:ext cx="18252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Timelocked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3B0F8ED-3FDE-7D4D-BB5C-30B57FA2A731}"/>
              </a:ext>
            </a:extLst>
          </p:cNvPr>
          <p:cNvSpPr txBox="1"/>
          <p:nvPr/>
        </p:nvSpPr>
        <p:spPr>
          <a:xfrm>
            <a:off x="1407939" y="1771138"/>
            <a:ext cx="14951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50C5F4D-3B0B-4D40-9A4C-F085372E000D}"/>
              </a:ext>
            </a:extLst>
          </p:cNvPr>
          <p:cNvSpPr txBox="1"/>
          <p:nvPr/>
        </p:nvSpPr>
        <p:spPr>
          <a:xfrm>
            <a:off x="6091540" y="1668342"/>
            <a:ext cx="14951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Bradley Hand" pitchFamily="2" charset="77"/>
              </a:rPr>
              <a:t>Bob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DC5304-55CD-E244-AE31-B67FC5F257AF}"/>
              </a:ext>
            </a:extLst>
          </p:cNvPr>
          <p:cNvSpPr txBox="1"/>
          <p:nvPr/>
        </p:nvSpPr>
        <p:spPr>
          <a:xfrm>
            <a:off x="1211526" y="2316222"/>
            <a:ext cx="1359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Publish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DD1F6EC-70FC-BB4F-8871-60D5D1B8F55C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5435509" y="1771138"/>
            <a:ext cx="1074784" cy="7911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Process 32">
            <a:extLst>
              <a:ext uri="{FF2B5EF4-FFF2-40B4-BE49-F238E27FC236}">
                <a16:creationId xmlns:a16="http://schemas.microsoft.com/office/drawing/2014/main" id="{403F2E33-CC8A-154E-B7E2-24F358140FFF}"/>
              </a:ext>
            </a:extLst>
          </p:cNvPr>
          <p:cNvSpPr/>
          <p:nvPr/>
        </p:nvSpPr>
        <p:spPr>
          <a:xfrm>
            <a:off x="6510293" y="2141675"/>
            <a:ext cx="2547210" cy="841133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Channel TX:</a:t>
            </a:r>
          </a:p>
          <a:p>
            <a:pPr algn="ctr"/>
            <a:r>
              <a:rPr lang="en-US" dirty="0"/>
              <a:t>0.9 BTC A’ 0.1 to 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8A22A43-70E2-A244-9A68-6E3C05BF204C}"/>
              </a:ext>
            </a:extLst>
          </p:cNvPr>
          <p:cNvSpPr txBox="1"/>
          <p:nvPr/>
        </p:nvSpPr>
        <p:spPr>
          <a:xfrm rot="2231642">
            <a:off x="4882812" y="2208268"/>
            <a:ext cx="18841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Bradley Hand" pitchFamily="2" charset="77"/>
              </a:rPr>
              <a:t>Alice, Bob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79D5D1-E263-B94E-A1BD-007DE43F836F}"/>
              </a:ext>
            </a:extLst>
          </p:cNvPr>
          <p:cNvSpPr txBox="1"/>
          <p:nvPr/>
        </p:nvSpPr>
        <p:spPr>
          <a:xfrm>
            <a:off x="123567" y="3573840"/>
            <a:ext cx="889686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Alice and Bob cooperate use </a:t>
            </a:r>
            <a:r>
              <a:rPr lang="en-US" dirty="0" err="1"/>
              <a:t>multisig</a:t>
            </a:r>
            <a:r>
              <a:rPr lang="en-US" dirty="0"/>
              <a:t>, otherwise </a:t>
            </a:r>
            <a:r>
              <a:rPr lang="en-US" dirty="0" err="1"/>
              <a:t>timelock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Ethereum implemented as smart contract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Non expiring: Refund TX starts claim period for Bob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Once Alice sent 1 BTC to Bob Channel is ”exhausted”</a:t>
            </a:r>
          </a:p>
        </p:txBody>
      </p:sp>
    </p:spTree>
    <p:extLst>
      <p:ext uri="{BB962C8B-B14F-4D97-AF65-F5344CB8AC3E}">
        <p14:creationId xmlns:p14="http://schemas.microsoft.com/office/powerpoint/2010/main" val="10396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7516E-DC0B-B64F-BDD2-46F4AAE1B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Payment Channel in Solidity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5EE873-C15D-4E41-AB27-94392FCCC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523" y="923501"/>
            <a:ext cx="7290954" cy="421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28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670AD-6E78-3041-9FD7-33E36C7D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Bidirectional Payment Channel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684126-53B0-BE49-B9EC-7A1B05FD91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05911" y="2366373"/>
            <a:ext cx="473557" cy="8164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C86A56-D6AE-3841-BFD5-7226C49805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7945" y="2366373"/>
            <a:ext cx="584280" cy="86431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B0E1CDA-FE09-284E-A63D-935AA5D13C4B}"/>
              </a:ext>
            </a:extLst>
          </p:cNvPr>
          <p:cNvCxnSpPr/>
          <p:nvPr/>
        </p:nvCxnSpPr>
        <p:spPr>
          <a:xfrm>
            <a:off x="2142308" y="2890070"/>
            <a:ext cx="48593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1CF1FDB-B006-BF40-99E0-8F3E77295C1B}"/>
              </a:ext>
            </a:extLst>
          </p:cNvPr>
          <p:cNvSpPr txBox="1"/>
          <p:nvPr/>
        </p:nvSpPr>
        <p:spPr>
          <a:xfrm>
            <a:off x="1167945" y="988045"/>
            <a:ext cx="6411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Alice and Bob want to move funds back and forth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E5BC53-4AD0-1A4B-BF0D-1907C3B43C59}"/>
              </a:ext>
            </a:extLst>
          </p:cNvPr>
          <p:cNvSpPr txBox="1"/>
          <p:nvPr/>
        </p:nvSpPr>
        <p:spPr>
          <a:xfrm>
            <a:off x="2142308" y="3924622"/>
            <a:ext cx="3937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Two Unidirectional Channels?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A60A5A-E2E8-B84B-9214-3796A1695AC2}"/>
              </a:ext>
            </a:extLst>
          </p:cNvPr>
          <p:cNvSpPr txBox="1"/>
          <p:nvPr/>
        </p:nvSpPr>
        <p:spPr>
          <a:xfrm>
            <a:off x="2142308" y="4556916"/>
            <a:ext cx="5667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Not as useful, Channels get exhausted </a:t>
            </a:r>
          </a:p>
        </p:txBody>
      </p:sp>
    </p:spTree>
    <p:extLst>
      <p:ext uri="{BB962C8B-B14F-4D97-AF65-F5344CB8AC3E}">
        <p14:creationId xmlns:p14="http://schemas.microsoft.com/office/powerpoint/2010/main" val="70301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670AD-6E78-3041-9FD7-33E36C7D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Bidirectional Payment Channel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684126-53B0-BE49-B9EC-7A1B05FD91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05911" y="2366373"/>
            <a:ext cx="473557" cy="8164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C86A56-D6AE-3841-BFD5-7226C49805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7945" y="2366373"/>
            <a:ext cx="584280" cy="86431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B0E1CDA-FE09-284E-A63D-935AA5D13C4B}"/>
              </a:ext>
            </a:extLst>
          </p:cNvPr>
          <p:cNvCxnSpPr/>
          <p:nvPr/>
        </p:nvCxnSpPr>
        <p:spPr>
          <a:xfrm>
            <a:off x="2142308" y="2890070"/>
            <a:ext cx="48593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Process 9">
            <a:extLst>
              <a:ext uri="{FF2B5EF4-FFF2-40B4-BE49-F238E27FC236}">
                <a16:creationId xmlns:a16="http://schemas.microsoft.com/office/drawing/2014/main" id="{3A8343A5-BE6F-7E45-8B61-6E2B64D7FCA5}"/>
              </a:ext>
            </a:extLst>
          </p:cNvPr>
          <p:cNvSpPr/>
          <p:nvPr/>
        </p:nvSpPr>
        <p:spPr>
          <a:xfrm>
            <a:off x="2277059" y="1483139"/>
            <a:ext cx="4193294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Shared Account:</a:t>
            </a:r>
          </a:p>
          <a:p>
            <a:pPr algn="ctr"/>
            <a:r>
              <a:rPr lang="en-US" dirty="0"/>
              <a:t>A: 0.5 ETH, B: 0.5 ETH Nonce 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DD128B-04AF-6143-A7D0-5B398DFA2A37}"/>
              </a:ext>
            </a:extLst>
          </p:cNvPr>
          <p:cNvSpPr txBox="1"/>
          <p:nvPr/>
        </p:nvSpPr>
        <p:spPr>
          <a:xfrm>
            <a:off x="2446638" y="3373395"/>
            <a:ext cx="4361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A: 0.6, Bob: 0.4 Nonce 1</a:t>
            </a:r>
          </a:p>
          <a:p>
            <a:pPr algn="l"/>
            <a:r>
              <a:rPr lang="en-US" dirty="0">
                <a:latin typeface="Bradley Hand" pitchFamily="2" charset="77"/>
              </a:rPr>
              <a:t>Alice              Bob </a:t>
            </a:r>
          </a:p>
        </p:txBody>
      </p:sp>
    </p:spTree>
    <p:extLst>
      <p:ext uri="{BB962C8B-B14F-4D97-AF65-F5344CB8AC3E}">
        <p14:creationId xmlns:p14="http://schemas.microsoft.com/office/powerpoint/2010/main" val="328487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670AD-6E78-3041-9FD7-33E36C7D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Bidirectional Payment Channel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684126-53B0-BE49-B9EC-7A1B05FD91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05911" y="2366373"/>
            <a:ext cx="473557" cy="8164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C86A56-D6AE-3841-BFD5-7226C49805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7945" y="2366373"/>
            <a:ext cx="584280" cy="86431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B0E1CDA-FE09-284E-A63D-935AA5D13C4B}"/>
              </a:ext>
            </a:extLst>
          </p:cNvPr>
          <p:cNvCxnSpPr/>
          <p:nvPr/>
        </p:nvCxnSpPr>
        <p:spPr>
          <a:xfrm>
            <a:off x="2142308" y="2890070"/>
            <a:ext cx="48593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1CF1FDB-B006-BF40-99E0-8F3E77295C1B}"/>
              </a:ext>
            </a:extLst>
          </p:cNvPr>
          <p:cNvSpPr txBox="1"/>
          <p:nvPr/>
        </p:nvSpPr>
        <p:spPr>
          <a:xfrm>
            <a:off x="1167945" y="988045"/>
            <a:ext cx="6411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Alice and Bob want to move funds back and forth</a:t>
            </a:r>
          </a:p>
        </p:txBody>
      </p:sp>
      <p:sp>
        <p:nvSpPr>
          <p:cNvPr id="10" name="Process 9">
            <a:extLst>
              <a:ext uri="{FF2B5EF4-FFF2-40B4-BE49-F238E27FC236}">
                <a16:creationId xmlns:a16="http://schemas.microsoft.com/office/drawing/2014/main" id="{3A8343A5-BE6F-7E45-8B61-6E2B64D7FCA5}"/>
              </a:ext>
            </a:extLst>
          </p:cNvPr>
          <p:cNvSpPr/>
          <p:nvPr/>
        </p:nvSpPr>
        <p:spPr>
          <a:xfrm>
            <a:off x="2277059" y="1483139"/>
            <a:ext cx="4193294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Shared Account:</a:t>
            </a:r>
          </a:p>
          <a:p>
            <a:pPr algn="ctr"/>
            <a:r>
              <a:rPr lang="en-US" dirty="0"/>
              <a:t>A: 0.6 ETH, B: 0.4 ETH Nonce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891031-F83C-5340-A277-5EC06E1B32CA}"/>
              </a:ext>
            </a:extLst>
          </p:cNvPr>
          <p:cNvSpPr txBox="1"/>
          <p:nvPr/>
        </p:nvSpPr>
        <p:spPr>
          <a:xfrm>
            <a:off x="2446638" y="3373395"/>
            <a:ext cx="4361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A: 0.3, Bob: 0.7 Nonce 2</a:t>
            </a:r>
          </a:p>
          <a:p>
            <a:pPr algn="l"/>
            <a:r>
              <a:rPr lang="en-US" dirty="0">
                <a:latin typeface="Bradley Hand" pitchFamily="2" charset="77"/>
              </a:rPr>
              <a:t>Alice              Bob </a:t>
            </a:r>
          </a:p>
        </p:txBody>
      </p:sp>
    </p:spTree>
    <p:extLst>
      <p:ext uri="{BB962C8B-B14F-4D97-AF65-F5344CB8AC3E}">
        <p14:creationId xmlns:p14="http://schemas.microsoft.com/office/powerpoint/2010/main" val="1373845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670AD-6E78-3041-9FD7-33E36C7D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Closing Payment Channel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684126-53B0-BE49-B9EC-7A1B05FD91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05911" y="2366373"/>
            <a:ext cx="473557" cy="8164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C86A56-D6AE-3841-BFD5-7226C49805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7945" y="2366373"/>
            <a:ext cx="584280" cy="86431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B0E1CDA-FE09-284E-A63D-935AA5D13C4B}"/>
              </a:ext>
            </a:extLst>
          </p:cNvPr>
          <p:cNvCxnSpPr/>
          <p:nvPr/>
        </p:nvCxnSpPr>
        <p:spPr>
          <a:xfrm>
            <a:off x="2142308" y="2890070"/>
            <a:ext cx="48593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Process 9">
            <a:extLst>
              <a:ext uri="{FF2B5EF4-FFF2-40B4-BE49-F238E27FC236}">
                <a16:creationId xmlns:a16="http://schemas.microsoft.com/office/drawing/2014/main" id="{3A8343A5-BE6F-7E45-8B61-6E2B64D7FCA5}"/>
              </a:ext>
            </a:extLst>
          </p:cNvPr>
          <p:cNvSpPr/>
          <p:nvPr/>
        </p:nvSpPr>
        <p:spPr>
          <a:xfrm>
            <a:off x="2277059" y="1483139"/>
            <a:ext cx="4193294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Shared Account:</a:t>
            </a:r>
          </a:p>
          <a:p>
            <a:pPr algn="ctr"/>
            <a:r>
              <a:rPr lang="en-US" dirty="0"/>
              <a:t>A: 0.3 ETH, B: 0.7 ETH Nonce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E3A9EC-2596-1A4F-9141-768D40DFF6D4}"/>
              </a:ext>
            </a:extLst>
          </p:cNvPr>
          <p:cNvSpPr txBox="1"/>
          <p:nvPr/>
        </p:nvSpPr>
        <p:spPr>
          <a:xfrm>
            <a:off x="444842" y="3156068"/>
            <a:ext cx="6388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Before funding Alice and Bob get sign initial state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65E108-09F9-3642-A9D3-6439269DFCB2}"/>
              </a:ext>
            </a:extLst>
          </p:cNvPr>
          <p:cNvSpPr txBox="1"/>
          <p:nvPr/>
        </p:nvSpPr>
        <p:spPr>
          <a:xfrm>
            <a:off x="413365" y="3617733"/>
            <a:ext cx="79206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Alice submits balances and signatures to contract. </a:t>
            </a:r>
          </a:p>
          <a:p>
            <a:pPr algn="l"/>
            <a:r>
              <a:rPr lang="en-US" dirty="0">
                <a:latin typeface="+mn-lt"/>
              </a:rPr>
              <a:t>-&gt; Starts challenge period</a:t>
            </a:r>
          </a:p>
          <a:p>
            <a:pPr algn="l"/>
            <a:r>
              <a:rPr lang="en-US" dirty="0">
                <a:latin typeface="+mn-lt"/>
              </a:rPr>
              <a:t>If Bob can submit </a:t>
            </a:r>
            <a:r>
              <a:rPr lang="en-US" dirty="0" err="1">
                <a:latin typeface="+mn-lt"/>
              </a:rPr>
              <a:t>tx</a:t>
            </a:r>
            <a:r>
              <a:rPr lang="en-US" dirty="0">
                <a:latin typeface="+mn-lt"/>
              </a:rPr>
              <a:t> with greater nonce: New state is valid.</a:t>
            </a:r>
          </a:p>
          <a:p>
            <a:pPr algn="l"/>
            <a:r>
              <a:rPr lang="en-US" dirty="0">
                <a:latin typeface="+mn-lt"/>
              </a:rPr>
              <a:t>Instant closing?</a:t>
            </a:r>
          </a:p>
        </p:txBody>
      </p:sp>
    </p:spTree>
    <p:extLst>
      <p:ext uri="{BB962C8B-B14F-4D97-AF65-F5344CB8AC3E}">
        <p14:creationId xmlns:p14="http://schemas.microsoft.com/office/powerpoint/2010/main" val="3006979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5E97-EDC7-4E4F-B4DD-CC642077C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Bitcoin Throughput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F78F90-9D56-574D-B859-9C98A678A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4325"/>
            <a:ext cx="7210697" cy="4056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438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707E5-2A27-B949-A5C3-A11647EE9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State Channels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E3A43-341F-F14D-AEB9-9A4EA5A427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05911" y="2366373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B92CB4-5A00-374F-A3E1-C89950D047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7945" y="2366373"/>
            <a:ext cx="584280" cy="86431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2B4210-4266-B848-9F3E-29A0D627EF42}"/>
              </a:ext>
            </a:extLst>
          </p:cNvPr>
          <p:cNvCxnSpPr/>
          <p:nvPr/>
        </p:nvCxnSpPr>
        <p:spPr>
          <a:xfrm>
            <a:off x="2142308" y="2890070"/>
            <a:ext cx="48593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My Crazy Idea To Reduce Draws In Chess - Chess.com">
            <a:extLst>
              <a:ext uri="{FF2B5EF4-FFF2-40B4-BE49-F238E27FC236}">
                <a16:creationId xmlns:a16="http://schemas.microsoft.com/office/drawing/2014/main" id="{991258F6-39D2-6C41-B679-E5211C1E7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5051" y="3105772"/>
            <a:ext cx="2868033" cy="191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0FFD25-9BD6-5E49-80C9-FF17BD583253}"/>
              </a:ext>
            </a:extLst>
          </p:cNvPr>
          <p:cNvSpPr txBox="1"/>
          <p:nvPr/>
        </p:nvSpPr>
        <p:spPr>
          <a:xfrm>
            <a:off x="1410135" y="963717"/>
            <a:ext cx="6323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Smart contract that implements a game between Alice and Bob</a:t>
            </a:r>
          </a:p>
          <a:p>
            <a:pPr algn="l"/>
            <a:r>
              <a:rPr lang="en-US" dirty="0">
                <a:latin typeface="+mn-lt"/>
              </a:rPr>
              <a:t>Game has a state</a:t>
            </a:r>
          </a:p>
        </p:txBody>
      </p:sp>
    </p:spTree>
    <p:extLst>
      <p:ext uri="{BB962C8B-B14F-4D97-AF65-F5344CB8AC3E}">
        <p14:creationId xmlns:p14="http://schemas.microsoft.com/office/powerpoint/2010/main" val="30767203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707E5-2A27-B949-A5C3-A11647EE9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State Channels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FE3A43-341F-F14D-AEB9-9A4EA5A427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05911" y="2366373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B92CB4-5A00-374F-A3E1-C89950D047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7945" y="2366373"/>
            <a:ext cx="584280" cy="86431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2B4210-4266-B848-9F3E-29A0D627EF42}"/>
              </a:ext>
            </a:extLst>
          </p:cNvPr>
          <p:cNvCxnSpPr/>
          <p:nvPr/>
        </p:nvCxnSpPr>
        <p:spPr>
          <a:xfrm>
            <a:off x="2142308" y="2890070"/>
            <a:ext cx="48593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My Crazy Idea To Reduce Draws In Chess - Chess.com">
            <a:extLst>
              <a:ext uri="{FF2B5EF4-FFF2-40B4-BE49-F238E27FC236}">
                <a16:creationId xmlns:a16="http://schemas.microsoft.com/office/drawing/2014/main" id="{991258F6-39D2-6C41-B679-E5211C1E7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5051" y="3105772"/>
            <a:ext cx="2868033" cy="191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rocess 7">
            <a:extLst>
              <a:ext uri="{FF2B5EF4-FFF2-40B4-BE49-F238E27FC236}">
                <a16:creationId xmlns:a16="http://schemas.microsoft.com/office/drawing/2014/main" id="{05494C70-8887-2F4F-A85A-A6176D6F124E}"/>
              </a:ext>
            </a:extLst>
          </p:cNvPr>
          <p:cNvSpPr/>
          <p:nvPr/>
        </p:nvSpPr>
        <p:spPr>
          <a:xfrm>
            <a:off x="2142308" y="1139773"/>
            <a:ext cx="4193294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Shared Contract:</a:t>
            </a:r>
          </a:p>
          <a:p>
            <a:pPr algn="ctr"/>
            <a:r>
              <a:rPr lang="en-US" dirty="0"/>
              <a:t>State: Board state Nonce </a:t>
            </a:r>
            <a:r>
              <a:rPr lang="en-US" dirty="0" err="1"/>
              <a:t>i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A3087D-90D7-1B4B-8871-8B0B2A430665}"/>
              </a:ext>
            </a:extLst>
          </p:cNvPr>
          <p:cNvSpPr txBox="1"/>
          <p:nvPr/>
        </p:nvSpPr>
        <p:spPr>
          <a:xfrm>
            <a:off x="6335602" y="3385751"/>
            <a:ext cx="2524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Can be used to move arbitrary 2 party contracts off chain</a:t>
            </a:r>
          </a:p>
        </p:txBody>
      </p:sp>
    </p:spTree>
    <p:extLst>
      <p:ext uri="{BB962C8B-B14F-4D97-AF65-F5344CB8AC3E}">
        <p14:creationId xmlns:p14="http://schemas.microsoft.com/office/powerpoint/2010/main" val="33185436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1D52A-21E7-F44E-B0FE-E4A3A3ED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Payment </a:t>
            </a:r>
            <a:r>
              <a:rPr lang="en-US" dirty="0" err="1"/>
              <a:t>Chanels</a:t>
            </a:r>
            <a:r>
              <a:rPr lang="en-US" dirty="0"/>
              <a:t> with UTXOs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F5068-4DD0-8C4D-BD7A-C2A3C0622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6230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No state -&gt; Can’t store nonce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DD1ACF-D25D-2B47-925B-F32FFE5C5373}"/>
              </a:ext>
            </a:extLst>
          </p:cNvPr>
          <p:cNvSpPr txBox="1">
            <a:spLocks/>
          </p:cNvSpPr>
          <p:nvPr/>
        </p:nvSpPr>
        <p:spPr bwMode="auto">
          <a:xfrm>
            <a:off x="457200" y="2439946"/>
            <a:ext cx="8229600" cy="3207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ＭＳ Ｐゴシック" pitchFamily="-112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Solution: </a:t>
            </a:r>
          </a:p>
          <a:p>
            <a:pPr marL="0" indent="0">
              <a:buFont typeface="Arial"/>
              <a:buNone/>
            </a:pPr>
            <a:r>
              <a:rPr lang="en-US" dirty="0"/>
              <a:t>When updating the channel to </a:t>
            </a:r>
            <a:r>
              <a:rPr lang="en-US" dirty="0" err="1"/>
              <a:t>Alices</a:t>
            </a:r>
            <a:r>
              <a:rPr lang="en-US" dirty="0"/>
              <a:t> benefit, </a:t>
            </a:r>
          </a:p>
          <a:p>
            <a:pPr marL="0" indent="0">
              <a:buFont typeface="Arial"/>
              <a:buNone/>
            </a:pPr>
            <a:r>
              <a:rPr lang="en-US" dirty="0"/>
              <a:t>Alice gets TX that invalidates Bob’s old state</a:t>
            </a:r>
          </a:p>
        </p:txBody>
      </p:sp>
    </p:spTree>
    <p:extLst>
      <p:ext uri="{BB962C8B-B14F-4D97-AF65-F5344CB8AC3E}">
        <p14:creationId xmlns:p14="http://schemas.microsoft.com/office/powerpoint/2010/main" val="2021811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FD0A9-1AFB-7F41-838C-B6D0385E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UTXO payment channel concepts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311428-DBF8-CB4A-891D-5C3F81A195C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992122"/>
                <a:ext cx="8229600" cy="1720082"/>
              </a:xfrm>
            </p:spPr>
            <p:txBody>
              <a:bodyPr/>
              <a:lstStyle/>
              <a:p>
                <a:r>
                  <a:rPr lang="en-US" sz="2400" b="1" dirty="0"/>
                  <a:t>Relative time-lock</a:t>
                </a:r>
                <a:r>
                  <a:rPr lang="en-US" sz="2400" dirty="0"/>
                  <a:t>: output can be claimed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timesteps (i.e., blocks) from the time the TX is accepted to the blockchain </a:t>
                </a:r>
              </a:p>
              <a:p>
                <a:r>
                  <a:rPr lang="en-US" sz="2400" b="1" dirty="0"/>
                  <a:t>Hash lock</a:t>
                </a:r>
                <a:r>
                  <a:rPr lang="en-US" sz="2400" dirty="0"/>
                  <a:t>: Claiming output is pre-conditioned on providing the preimage of a cryptographic hash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3311428-DBF8-CB4A-891D-5C3F81A195C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992122"/>
                <a:ext cx="8229600" cy="1720082"/>
              </a:xfrm>
              <a:blipFill>
                <a:blip r:embed="rId3"/>
                <a:stretch>
                  <a:fillRect l="-1080" t="-1460" b="-21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AE5C8-8185-C344-95BA-ACFBD5CF7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 defTabSz="457200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>
              <a:defRPr/>
            </a:pPr>
            <a:fld id="{C15B6EAE-7DA0-5441-8ADB-5B0F1FF3A0C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012AE8-841D-9F4C-9FC3-24BB7D366086}"/>
              </a:ext>
            </a:extLst>
          </p:cNvPr>
          <p:cNvSpPr txBox="1"/>
          <p:nvPr/>
        </p:nvSpPr>
        <p:spPr>
          <a:xfrm>
            <a:off x="357027" y="2702118"/>
            <a:ext cx="8429946" cy="20005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Intuition</a:t>
            </a:r>
            <a:r>
              <a:rPr lang="en-US" dirty="0"/>
              <a:t>: </a:t>
            </a:r>
            <a:r>
              <a:rPr lang="en-US" sz="2000" dirty="0"/>
              <a:t>Both A and B hold TXs they can submit to settle the current split balance. Balance is updated by exchanging new TXs and “invalidating” old. Unilateral settlement is time-locked for one party, allows the other to challenge by providing hash-lock preimage. TXs invalidated by exchanging hash-lock preimages.   </a:t>
            </a:r>
            <a:endParaRPr lang="en-US" sz="2000" i="1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857076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9C56-D22C-B34C-9FCA-3284278AA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UTXO Payment Channel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5C2A14-C903-3C47-AEDA-026C17D2CF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1302" y="1761699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983704-5462-EE4B-BB23-D8249851DCC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340" y="1863432"/>
            <a:ext cx="584280" cy="86431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7F66C5B-252D-054A-BD2F-50CABFFD78E4}"/>
              </a:ext>
            </a:extLst>
          </p:cNvPr>
          <p:cNvCxnSpPr/>
          <p:nvPr/>
        </p:nvCxnSpPr>
        <p:spPr>
          <a:xfrm>
            <a:off x="1835919" y="2295591"/>
            <a:ext cx="48593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Process 6">
            <a:extLst>
              <a:ext uri="{FF2B5EF4-FFF2-40B4-BE49-F238E27FC236}">
                <a16:creationId xmlns:a16="http://schemas.microsoft.com/office/drawing/2014/main" id="{3E391862-2195-2340-8F82-B0319606C4B1}"/>
              </a:ext>
            </a:extLst>
          </p:cNvPr>
          <p:cNvSpPr/>
          <p:nvPr/>
        </p:nvSpPr>
        <p:spPr>
          <a:xfrm>
            <a:off x="2338843" y="909169"/>
            <a:ext cx="4193294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2-of-2 </a:t>
            </a:r>
            <a:r>
              <a:rPr lang="en-US" dirty="0" err="1"/>
              <a:t>Multisig</a:t>
            </a:r>
            <a:r>
              <a:rPr lang="en-US" dirty="0"/>
              <a:t> Address C:</a:t>
            </a:r>
          </a:p>
          <a:p>
            <a:pPr algn="ctr"/>
            <a:r>
              <a:rPr lang="en-US" dirty="0"/>
              <a:t>A: 7BTC, B: 3 BTC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142E3B-5183-794E-B8B4-8ED659703502}"/>
              </a:ext>
            </a:extLst>
          </p:cNvPr>
          <p:cNvSpPr txBox="1"/>
          <p:nvPr/>
        </p:nvSpPr>
        <p:spPr>
          <a:xfrm>
            <a:off x="286193" y="2624510"/>
            <a:ext cx="1992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Random x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6B9524-E6F2-6C4D-A85B-705A5D5D118F}"/>
              </a:ext>
            </a:extLst>
          </p:cNvPr>
          <p:cNvSpPr txBox="1"/>
          <p:nvPr/>
        </p:nvSpPr>
        <p:spPr>
          <a:xfrm>
            <a:off x="6532137" y="2541080"/>
            <a:ext cx="1992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Random y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872DE4-CCB3-0948-B8F5-2071B18892FE}"/>
              </a:ext>
            </a:extLst>
          </p:cNvPr>
          <p:cNvSpPr txBox="1"/>
          <p:nvPr/>
        </p:nvSpPr>
        <p:spPr>
          <a:xfrm>
            <a:off x="1733641" y="1829808"/>
            <a:ext cx="1223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X=H(x)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2C9B39-B147-3C43-97A9-C603B94CA155}"/>
              </a:ext>
            </a:extLst>
          </p:cNvPr>
          <p:cNvSpPr txBox="1"/>
          <p:nvPr/>
        </p:nvSpPr>
        <p:spPr>
          <a:xfrm>
            <a:off x="5535710" y="2347344"/>
            <a:ext cx="1223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Y=H(y)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D64C31-0502-A146-8368-A655AB29F613}"/>
              </a:ext>
            </a:extLst>
          </p:cNvPr>
          <p:cNvSpPr txBox="1"/>
          <p:nvPr/>
        </p:nvSpPr>
        <p:spPr>
          <a:xfrm>
            <a:off x="43246" y="2969696"/>
            <a:ext cx="4555455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TX1 from C: </a:t>
            </a:r>
          </a:p>
          <a:p>
            <a:pPr algn="l"/>
            <a:r>
              <a:rPr lang="en-US" dirty="0">
                <a:solidFill>
                  <a:srgbClr val="7030A0"/>
                </a:solidFill>
                <a:latin typeface="+mn-lt"/>
              </a:rPr>
              <a:t>Out1: Pay 7 -&gt; A </a:t>
            </a:r>
          </a:p>
          <a:p>
            <a:r>
              <a:rPr lang="en-US" dirty="0">
                <a:solidFill>
                  <a:srgbClr val="00B050"/>
                </a:solidFill>
                <a:latin typeface="+mn-lt"/>
              </a:rPr>
              <a:t>Out2: Either </a:t>
            </a:r>
            <a:r>
              <a:rPr lang="en-US" dirty="0">
                <a:solidFill>
                  <a:srgbClr val="00B050"/>
                </a:solidFill>
              </a:rPr>
              <a:t>3 -&gt; B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pPr algn="l"/>
            <a:r>
              <a:rPr lang="en-US" dirty="0">
                <a:solidFill>
                  <a:srgbClr val="00B050"/>
                </a:solidFill>
                <a:latin typeface="+mn-lt"/>
              </a:rPr>
              <a:t>           Or 3 -&gt; A y </a:t>
            </a:r>
            <a:r>
              <a:rPr lang="en-US" dirty="0" err="1">
                <a:solidFill>
                  <a:srgbClr val="00B050"/>
                </a:solidFill>
                <a:latin typeface="+mn-lt"/>
              </a:rPr>
              <a:t>s.t.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 H(y)=Y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B75EB8-A956-574C-A732-8EC5E8DDB7FD}"/>
              </a:ext>
            </a:extLst>
          </p:cNvPr>
          <p:cNvSpPr txBox="1"/>
          <p:nvPr/>
        </p:nvSpPr>
        <p:spPr>
          <a:xfrm>
            <a:off x="4727637" y="2934494"/>
            <a:ext cx="4373117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TX2 from C: </a:t>
            </a:r>
          </a:p>
          <a:p>
            <a:r>
              <a:rPr lang="en-US" dirty="0">
                <a:solidFill>
                  <a:srgbClr val="7030A0"/>
                </a:solidFill>
              </a:rPr>
              <a:t>Pay 3 -&gt; B </a:t>
            </a:r>
          </a:p>
          <a:p>
            <a:r>
              <a:rPr lang="en-US" dirty="0">
                <a:solidFill>
                  <a:srgbClr val="00B050"/>
                </a:solidFill>
              </a:rPr>
              <a:t>Either 7 -&gt; A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r>
              <a:rPr lang="en-US" dirty="0">
                <a:solidFill>
                  <a:srgbClr val="00B050"/>
                </a:solidFill>
              </a:rPr>
              <a:t>Or 7 -&gt; B given x </a:t>
            </a:r>
            <a:r>
              <a:rPr lang="en-US" dirty="0" err="1">
                <a:solidFill>
                  <a:srgbClr val="00B050"/>
                </a:solidFill>
              </a:rPr>
              <a:t>s.t.</a:t>
            </a:r>
            <a:r>
              <a:rPr lang="en-US" dirty="0">
                <a:solidFill>
                  <a:srgbClr val="00B050"/>
                </a:solidFill>
              </a:rPr>
              <a:t> H(x)=X</a:t>
            </a:r>
          </a:p>
          <a:p>
            <a:r>
              <a:rPr lang="en-US" dirty="0">
                <a:latin typeface="Bradley Hand" pitchFamily="2" charset="77"/>
              </a:rPr>
              <a:t>Bob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D8FE7A5-954F-7F4E-BFA9-E2E5EC35EB6B}"/>
              </a:ext>
            </a:extLst>
          </p:cNvPr>
          <p:cNvCxnSpPr/>
          <p:nvPr/>
        </p:nvCxnSpPr>
        <p:spPr>
          <a:xfrm flipV="1">
            <a:off x="1282620" y="1495168"/>
            <a:ext cx="855099" cy="6355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05467B0-8D12-1649-8537-D1A3D3D35AC0}"/>
              </a:ext>
            </a:extLst>
          </p:cNvPr>
          <p:cNvSpPr txBox="1"/>
          <p:nvPr/>
        </p:nvSpPr>
        <p:spPr>
          <a:xfrm>
            <a:off x="1075038" y="1309816"/>
            <a:ext cx="746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89C763-E7FA-4E42-A6DB-CA70E1B9447C}"/>
              </a:ext>
            </a:extLst>
          </p:cNvPr>
          <p:cNvSpPr txBox="1"/>
          <p:nvPr/>
        </p:nvSpPr>
        <p:spPr>
          <a:xfrm>
            <a:off x="6942365" y="1248803"/>
            <a:ext cx="746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3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B7B5D55-D5DD-664A-A964-4087FE33E003}"/>
              </a:ext>
            </a:extLst>
          </p:cNvPr>
          <p:cNvCxnSpPr>
            <a:stCxn id="4" idx="1"/>
          </p:cNvCxnSpPr>
          <p:nvPr/>
        </p:nvCxnSpPr>
        <p:spPr>
          <a:xfrm flipH="1" flipV="1">
            <a:off x="6573790" y="1588438"/>
            <a:ext cx="497512" cy="5815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796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1893 0.01173 " pathEditMode="relative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5226 0 " pathEditMode="relative" ptsTypes="AA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51736 0 " pathEditMode="relative" ptsTypes="AA">
                                      <p:cBhvr>
                                        <p:cTn id="2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1753 0 " pathEditMode="relative" ptsTypes="AA">
                                      <p:cBhvr>
                                        <p:cTn id="2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 animBg="1"/>
      <p:bldP spid="13" grpId="1" animBg="1"/>
      <p:bldP spid="14" grpId="0" animBg="1"/>
      <p:bldP spid="14" grpId="1" animBg="1"/>
      <p:bldP spid="15" grpId="0"/>
      <p:bldP spid="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9C56-D22C-B34C-9FCA-3284278AA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UTXO Payment Channel Update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5C2A14-C903-3C47-AEDA-026C17D2CF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1302" y="1761699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983704-5462-EE4B-BB23-D8249851DC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340" y="1863432"/>
            <a:ext cx="584280" cy="86431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7F66C5B-252D-054A-BD2F-50CABFFD78E4}"/>
              </a:ext>
            </a:extLst>
          </p:cNvPr>
          <p:cNvCxnSpPr/>
          <p:nvPr/>
        </p:nvCxnSpPr>
        <p:spPr>
          <a:xfrm>
            <a:off x="1835919" y="2295591"/>
            <a:ext cx="48593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Process 6">
            <a:extLst>
              <a:ext uri="{FF2B5EF4-FFF2-40B4-BE49-F238E27FC236}">
                <a16:creationId xmlns:a16="http://schemas.microsoft.com/office/drawing/2014/main" id="{3E391862-2195-2340-8F82-B0319606C4B1}"/>
              </a:ext>
            </a:extLst>
          </p:cNvPr>
          <p:cNvSpPr/>
          <p:nvPr/>
        </p:nvSpPr>
        <p:spPr>
          <a:xfrm>
            <a:off x="2338843" y="909169"/>
            <a:ext cx="4193294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2-of-2 </a:t>
            </a:r>
            <a:r>
              <a:rPr lang="en-US" dirty="0" err="1"/>
              <a:t>Multisig</a:t>
            </a:r>
            <a:r>
              <a:rPr lang="en-US" dirty="0"/>
              <a:t> Address C:</a:t>
            </a:r>
          </a:p>
          <a:p>
            <a:pPr algn="ctr"/>
            <a:r>
              <a:rPr lang="en-US" dirty="0"/>
              <a:t>A: 6 BTC, B: 4 BTC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142E3B-5183-794E-B8B4-8ED659703502}"/>
              </a:ext>
            </a:extLst>
          </p:cNvPr>
          <p:cNvSpPr txBox="1"/>
          <p:nvPr/>
        </p:nvSpPr>
        <p:spPr>
          <a:xfrm>
            <a:off x="286193" y="2624510"/>
            <a:ext cx="1992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Random x’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872DE4-CCB3-0948-B8F5-2071B18892FE}"/>
              </a:ext>
            </a:extLst>
          </p:cNvPr>
          <p:cNvSpPr txBox="1"/>
          <p:nvPr/>
        </p:nvSpPr>
        <p:spPr>
          <a:xfrm>
            <a:off x="1813193" y="1712953"/>
            <a:ext cx="1223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X’=H(x’)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D64C31-0502-A146-8368-A655AB29F613}"/>
              </a:ext>
            </a:extLst>
          </p:cNvPr>
          <p:cNvSpPr txBox="1"/>
          <p:nvPr/>
        </p:nvSpPr>
        <p:spPr>
          <a:xfrm>
            <a:off x="43246" y="2969696"/>
            <a:ext cx="4555455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TX3 from C: </a:t>
            </a:r>
          </a:p>
          <a:p>
            <a:pPr algn="l"/>
            <a:r>
              <a:rPr lang="en-US" dirty="0">
                <a:solidFill>
                  <a:srgbClr val="7030A0"/>
                </a:solidFill>
                <a:latin typeface="+mn-lt"/>
              </a:rPr>
              <a:t>Out1: Pay 6 -&gt; A </a:t>
            </a:r>
          </a:p>
          <a:p>
            <a:r>
              <a:rPr lang="en-US" dirty="0">
                <a:solidFill>
                  <a:srgbClr val="00B050"/>
                </a:solidFill>
                <a:latin typeface="+mn-lt"/>
              </a:rPr>
              <a:t>Out2: Either </a:t>
            </a:r>
            <a:r>
              <a:rPr lang="en-US" dirty="0">
                <a:solidFill>
                  <a:srgbClr val="00B050"/>
                </a:solidFill>
              </a:rPr>
              <a:t>4 -&gt; B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pPr algn="l"/>
            <a:r>
              <a:rPr lang="en-US" dirty="0">
                <a:solidFill>
                  <a:srgbClr val="00B050"/>
                </a:solidFill>
                <a:latin typeface="+mn-lt"/>
              </a:rPr>
              <a:t>           Or 4 -&gt; A y </a:t>
            </a:r>
            <a:r>
              <a:rPr lang="en-US" dirty="0" err="1">
                <a:solidFill>
                  <a:srgbClr val="00B050"/>
                </a:solidFill>
                <a:latin typeface="+mn-lt"/>
              </a:rPr>
              <a:t>s.t.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 H(y)=Y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B75EB8-A956-574C-A732-8EC5E8DDB7FD}"/>
              </a:ext>
            </a:extLst>
          </p:cNvPr>
          <p:cNvSpPr txBox="1"/>
          <p:nvPr/>
        </p:nvSpPr>
        <p:spPr>
          <a:xfrm>
            <a:off x="4727637" y="2934494"/>
            <a:ext cx="4373117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TX4 from C: </a:t>
            </a:r>
          </a:p>
          <a:p>
            <a:r>
              <a:rPr lang="en-US" dirty="0">
                <a:solidFill>
                  <a:srgbClr val="7030A0"/>
                </a:solidFill>
              </a:rPr>
              <a:t>Pay 4 -&gt; B </a:t>
            </a:r>
          </a:p>
          <a:p>
            <a:r>
              <a:rPr lang="en-US" dirty="0">
                <a:solidFill>
                  <a:srgbClr val="00B050"/>
                </a:solidFill>
              </a:rPr>
              <a:t>Either 6 -&gt; A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r>
              <a:rPr lang="en-US" dirty="0">
                <a:solidFill>
                  <a:srgbClr val="00B050"/>
                </a:solidFill>
              </a:rPr>
              <a:t>Or 6 -&gt; B given x </a:t>
            </a:r>
            <a:r>
              <a:rPr lang="en-US" dirty="0" err="1">
                <a:solidFill>
                  <a:srgbClr val="00B050"/>
                </a:solidFill>
              </a:rPr>
              <a:t>s.t.</a:t>
            </a:r>
            <a:r>
              <a:rPr lang="en-US" dirty="0">
                <a:solidFill>
                  <a:srgbClr val="00B050"/>
                </a:solidFill>
              </a:rPr>
              <a:t> H(x’)=X’</a:t>
            </a:r>
          </a:p>
          <a:p>
            <a:r>
              <a:rPr lang="en-US" dirty="0">
                <a:latin typeface="Bradley Hand" pitchFamily="2" charset="77"/>
              </a:rPr>
              <a:t>Bob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42563-3B0F-5B43-BD54-BA1530F7F080}"/>
              </a:ext>
            </a:extLst>
          </p:cNvPr>
          <p:cNvSpPr txBox="1"/>
          <p:nvPr/>
        </p:nvSpPr>
        <p:spPr>
          <a:xfrm>
            <a:off x="777417" y="1357605"/>
            <a:ext cx="426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683350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243 0 " pathEditMode="relative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50468 0 " pathEditMode="relative" ptsTypes="AA">
                                      <p:cBhvr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6.17284E-7 L -0.50243 -6.17284E-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2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1512 L 0.54167 0.11296 " pathEditMode="relative" ptsTypes="AA">
                                      <p:cBhvr>
                                        <p:cTn id="2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 animBg="1"/>
      <p:bldP spid="13" grpId="1" animBg="1"/>
      <p:bldP spid="14" grpId="0" animBg="1"/>
      <p:bldP spid="14" grpId="1" animBg="1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9C56-D22C-B34C-9FCA-3284278AA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Security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D64C31-0502-A146-8368-A655AB29F613}"/>
              </a:ext>
            </a:extLst>
          </p:cNvPr>
          <p:cNvSpPr txBox="1"/>
          <p:nvPr/>
        </p:nvSpPr>
        <p:spPr>
          <a:xfrm>
            <a:off x="4572000" y="3204508"/>
            <a:ext cx="4555455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dirty="0">
                <a:highlight>
                  <a:srgbClr val="FFFF00"/>
                </a:highlight>
                <a:latin typeface="+mn-lt"/>
              </a:rPr>
              <a:t>TX3 from C: </a:t>
            </a:r>
          </a:p>
          <a:p>
            <a:pPr algn="l"/>
            <a:r>
              <a:rPr lang="en-US" dirty="0">
                <a:solidFill>
                  <a:srgbClr val="7030A0"/>
                </a:solidFill>
                <a:latin typeface="+mn-lt"/>
              </a:rPr>
              <a:t>Pay 6 -&gt; A </a:t>
            </a:r>
          </a:p>
          <a:p>
            <a:r>
              <a:rPr lang="en-US" dirty="0">
                <a:solidFill>
                  <a:srgbClr val="00B050"/>
                </a:solidFill>
                <a:latin typeface="+mn-lt"/>
              </a:rPr>
              <a:t>Either </a:t>
            </a:r>
            <a:r>
              <a:rPr lang="en-US" dirty="0">
                <a:solidFill>
                  <a:srgbClr val="00B050"/>
                </a:solidFill>
              </a:rPr>
              <a:t>4 -&gt; B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pPr algn="l"/>
            <a:r>
              <a:rPr lang="en-US" dirty="0">
                <a:solidFill>
                  <a:srgbClr val="00B050"/>
                </a:solidFill>
                <a:latin typeface="+mn-lt"/>
              </a:rPr>
              <a:t>Or 4 -&gt; A y </a:t>
            </a:r>
            <a:r>
              <a:rPr lang="en-US" dirty="0" err="1">
                <a:solidFill>
                  <a:srgbClr val="00B050"/>
                </a:solidFill>
                <a:latin typeface="+mn-lt"/>
              </a:rPr>
              <a:t>s.t.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 H(y)=Y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B75EB8-A956-574C-A732-8EC5E8DDB7FD}"/>
              </a:ext>
            </a:extLst>
          </p:cNvPr>
          <p:cNvSpPr txBox="1"/>
          <p:nvPr/>
        </p:nvSpPr>
        <p:spPr>
          <a:xfrm>
            <a:off x="0" y="3197462"/>
            <a:ext cx="4373117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TX4 from C: </a:t>
            </a:r>
          </a:p>
          <a:p>
            <a:r>
              <a:rPr lang="en-US" dirty="0">
                <a:solidFill>
                  <a:srgbClr val="7030A0"/>
                </a:solidFill>
              </a:rPr>
              <a:t>Pay 4 -&gt; B </a:t>
            </a:r>
          </a:p>
          <a:p>
            <a:r>
              <a:rPr lang="en-US" dirty="0">
                <a:solidFill>
                  <a:srgbClr val="00B050"/>
                </a:solidFill>
              </a:rPr>
              <a:t>Either 6 -&gt; A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r>
              <a:rPr lang="en-US" dirty="0">
                <a:solidFill>
                  <a:srgbClr val="00B050"/>
                </a:solidFill>
              </a:rPr>
              <a:t>Or 6 -&gt; B given x’ </a:t>
            </a:r>
            <a:r>
              <a:rPr lang="en-US" dirty="0" err="1">
                <a:solidFill>
                  <a:srgbClr val="00B050"/>
                </a:solidFill>
              </a:rPr>
              <a:t>s.t.</a:t>
            </a:r>
            <a:r>
              <a:rPr lang="en-US" dirty="0">
                <a:solidFill>
                  <a:srgbClr val="00B050"/>
                </a:solidFill>
              </a:rPr>
              <a:t> H(x’)=X’</a:t>
            </a:r>
          </a:p>
          <a:p>
            <a:r>
              <a:rPr lang="en-US" dirty="0">
                <a:latin typeface="Bradley Hand" pitchFamily="2" charset="77"/>
              </a:rPr>
              <a:t>Bob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8AA46B-43BD-AA4A-B5E8-32CB05733652}"/>
              </a:ext>
            </a:extLst>
          </p:cNvPr>
          <p:cNvSpPr txBox="1"/>
          <p:nvPr/>
        </p:nvSpPr>
        <p:spPr>
          <a:xfrm>
            <a:off x="4545299" y="1265516"/>
            <a:ext cx="4555455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TX1 from C: </a:t>
            </a:r>
          </a:p>
          <a:p>
            <a:pPr algn="l"/>
            <a:r>
              <a:rPr lang="en-US" dirty="0">
                <a:solidFill>
                  <a:srgbClr val="7030A0"/>
                </a:solidFill>
                <a:latin typeface="+mn-lt"/>
              </a:rPr>
              <a:t>Pay 7 -&gt; A </a:t>
            </a:r>
          </a:p>
          <a:p>
            <a:r>
              <a:rPr lang="en-US" dirty="0">
                <a:solidFill>
                  <a:srgbClr val="00B050"/>
                </a:solidFill>
                <a:latin typeface="+mn-lt"/>
              </a:rPr>
              <a:t>Either </a:t>
            </a:r>
            <a:r>
              <a:rPr lang="en-US" dirty="0">
                <a:solidFill>
                  <a:srgbClr val="00B050"/>
                </a:solidFill>
              </a:rPr>
              <a:t>3 -&gt; B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pPr algn="l"/>
            <a:r>
              <a:rPr lang="en-US" dirty="0">
                <a:solidFill>
                  <a:srgbClr val="00B050"/>
                </a:solidFill>
                <a:latin typeface="+mn-lt"/>
              </a:rPr>
              <a:t>Or 3 -&gt; A y </a:t>
            </a:r>
            <a:r>
              <a:rPr lang="en-US" dirty="0" err="1">
                <a:solidFill>
                  <a:srgbClr val="00B050"/>
                </a:solidFill>
                <a:latin typeface="+mn-lt"/>
              </a:rPr>
              <a:t>s.t.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 H(y)=Y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23861C-891A-E34D-9C25-712AF4333FF9}"/>
              </a:ext>
            </a:extLst>
          </p:cNvPr>
          <p:cNvSpPr txBox="1"/>
          <p:nvPr/>
        </p:nvSpPr>
        <p:spPr>
          <a:xfrm>
            <a:off x="0" y="1265516"/>
            <a:ext cx="4373117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TX2 from C: </a:t>
            </a:r>
          </a:p>
          <a:p>
            <a:r>
              <a:rPr lang="en-US" dirty="0">
                <a:solidFill>
                  <a:srgbClr val="7030A0"/>
                </a:solidFill>
              </a:rPr>
              <a:t>Pay 3 -&gt; B </a:t>
            </a:r>
          </a:p>
          <a:p>
            <a:r>
              <a:rPr lang="en-US" dirty="0">
                <a:solidFill>
                  <a:srgbClr val="00B050"/>
                </a:solidFill>
              </a:rPr>
              <a:t>Either 7 -&gt; A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r>
              <a:rPr lang="en-US" dirty="0">
                <a:solidFill>
                  <a:srgbClr val="00B050"/>
                </a:solidFill>
              </a:rPr>
              <a:t>Or 7 -&gt; B given x </a:t>
            </a:r>
            <a:r>
              <a:rPr lang="en-US" dirty="0" err="1">
                <a:solidFill>
                  <a:srgbClr val="00B050"/>
                </a:solidFill>
              </a:rPr>
              <a:t>s.t.</a:t>
            </a:r>
            <a:r>
              <a:rPr lang="en-US" dirty="0">
                <a:solidFill>
                  <a:srgbClr val="00B050"/>
                </a:solidFill>
              </a:rPr>
              <a:t> H(x)=X</a:t>
            </a:r>
          </a:p>
          <a:p>
            <a:r>
              <a:rPr lang="en-US" dirty="0">
                <a:latin typeface="Bradley Hand" pitchFamily="2" charset="77"/>
              </a:rPr>
              <a:t>Bob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E0275-395B-DB42-BB39-3CF3F54DBE30}"/>
              </a:ext>
            </a:extLst>
          </p:cNvPr>
          <p:cNvSpPr txBox="1"/>
          <p:nvPr/>
        </p:nvSpPr>
        <p:spPr>
          <a:xfrm>
            <a:off x="0" y="803851"/>
            <a:ext cx="4373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Alice has TX2,TX4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68CC9C-949C-9648-AB19-A090BF7CE5FC}"/>
              </a:ext>
            </a:extLst>
          </p:cNvPr>
          <p:cNvSpPr txBox="1"/>
          <p:nvPr/>
        </p:nvSpPr>
        <p:spPr>
          <a:xfrm>
            <a:off x="4518598" y="803851"/>
            <a:ext cx="4373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Bob has TX1,TX3, x</a:t>
            </a:r>
          </a:p>
        </p:txBody>
      </p:sp>
    </p:spTree>
    <p:extLst>
      <p:ext uri="{BB962C8B-B14F-4D97-AF65-F5344CB8AC3E}">
        <p14:creationId xmlns:p14="http://schemas.microsoft.com/office/powerpoint/2010/main" val="11691148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9C56-D22C-B34C-9FCA-3284278AA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UTXO Payment Channel Update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5C2A14-C903-3C47-AEDA-026C17D2CF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1302" y="1761699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983704-5462-EE4B-BB23-D8249851DC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340" y="1863432"/>
            <a:ext cx="584280" cy="86431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7F66C5B-252D-054A-BD2F-50CABFFD78E4}"/>
              </a:ext>
            </a:extLst>
          </p:cNvPr>
          <p:cNvCxnSpPr/>
          <p:nvPr/>
        </p:nvCxnSpPr>
        <p:spPr>
          <a:xfrm>
            <a:off x="1835919" y="2295591"/>
            <a:ext cx="48593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Process 6">
            <a:extLst>
              <a:ext uri="{FF2B5EF4-FFF2-40B4-BE49-F238E27FC236}">
                <a16:creationId xmlns:a16="http://schemas.microsoft.com/office/drawing/2014/main" id="{3E391862-2195-2340-8F82-B0319606C4B1}"/>
              </a:ext>
            </a:extLst>
          </p:cNvPr>
          <p:cNvSpPr/>
          <p:nvPr/>
        </p:nvSpPr>
        <p:spPr>
          <a:xfrm>
            <a:off x="2338843" y="909169"/>
            <a:ext cx="4193294" cy="679269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2-of-2 </a:t>
            </a:r>
            <a:r>
              <a:rPr lang="en-US" dirty="0" err="1"/>
              <a:t>Multisig</a:t>
            </a:r>
            <a:r>
              <a:rPr lang="en-US" dirty="0"/>
              <a:t> Address C:</a:t>
            </a:r>
          </a:p>
          <a:p>
            <a:pPr algn="ctr"/>
            <a:r>
              <a:rPr lang="en-US" dirty="0"/>
              <a:t>A: 8 BTC, B: 2 BTC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142E3B-5183-794E-B8B4-8ED659703502}"/>
              </a:ext>
            </a:extLst>
          </p:cNvPr>
          <p:cNvSpPr txBox="1"/>
          <p:nvPr/>
        </p:nvSpPr>
        <p:spPr>
          <a:xfrm>
            <a:off x="6311653" y="2541080"/>
            <a:ext cx="1992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Random y’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872DE4-CCB3-0948-B8F5-2071B18892FE}"/>
              </a:ext>
            </a:extLst>
          </p:cNvPr>
          <p:cNvSpPr txBox="1"/>
          <p:nvPr/>
        </p:nvSpPr>
        <p:spPr>
          <a:xfrm>
            <a:off x="5920477" y="1792481"/>
            <a:ext cx="1223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Y’=H(y’)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D64C31-0502-A146-8368-A655AB29F613}"/>
              </a:ext>
            </a:extLst>
          </p:cNvPr>
          <p:cNvSpPr txBox="1"/>
          <p:nvPr/>
        </p:nvSpPr>
        <p:spPr>
          <a:xfrm>
            <a:off x="43246" y="2969696"/>
            <a:ext cx="4555455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TX5 from C: </a:t>
            </a:r>
          </a:p>
          <a:p>
            <a:pPr algn="l"/>
            <a:r>
              <a:rPr lang="en-US" dirty="0">
                <a:solidFill>
                  <a:srgbClr val="7030A0"/>
                </a:solidFill>
                <a:latin typeface="+mn-lt"/>
              </a:rPr>
              <a:t>Pay 8 -&gt; A </a:t>
            </a:r>
          </a:p>
          <a:p>
            <a:r>
              <a:rPr lang="en-US" dirty="0">
                <a:solidFill>
                  <a:srgbClr val="00B050"/>
                </a:solidFill>
                <a:latin typeface="+mn-lt"/>
              </a:rPr>
              <a:t>Either </a:t>
            </a:r>
            <a:r>
              <a:rPr lang="en-US" dirty="0">
                <a:solidFill>
                  <a:srgbClr val="00B050"/>
                </a:solidFill>
              </a:rPr>
              <a:t>2 -&gt; B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pPr algn="l"/>
            <a:r>
              <a:rPr lang="en-US" dirty="0">
                <a:solidFill>
                  <a:srgbClr val="00B050"/>
                </a:solidFill>
                <a:latin typeface="+mn-lt"/>
              </a:rPr>
              <a:t>Or 2 -&gt; A y </a:t>
            </a:r>
            <a:r>
              <a:rPr lang="en-US" dirty="0" err="1">
                <a:solidFill>
                  <a:srgbClr val="00B050"/>
                </a:solidFill>
                <a:latin typeface="+mn-lt"/>
              </a:rPr>
              <a:t>s.t.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 H(y’)=Y’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B75EB8-A956-574C-A732-8EC5E8DDB7FD}"/>
              </a:ext>
            </a:extLst>
          </p:cNvPr>
          <p:cNvSpPr txBox="1"/>
          <p:nvPr/>
        </p:nvSpPr>
        <p:spPr>
          <a:xfrm>
            <a:off x="4727637" y="2934494"/>
            <a:ext cx="4373117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TX6 from C: </a:t>
            </a:r>
          </a:p>
          <a:p>
            <a:r>
              <a:rPr lang="en-US" dirty="0">
                <a:solidFill>
                  <a:srgbClr val="7030A0"/>
                </a:solidFill>
              </a:rPr>
              <a:t>Pay 2 -&gt; B </a:t>
            </a:r>
          </a:p>
          <a:p>
            <a:r>
              <a:rPr lang="en-US" dirty="0">
                <a:solidFill>
                  <a:srgbClr val="00B050"/>
                </a:solidFill>
              </a:rPr>
              <a:t>Either 8 -&gt; A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r>
              <a:rPr lang="en-US" dirty="0">
                <a:solidFill>
                  <a:srgbClr val="00B050"/>
                </a:solidFill>
              </a:rPr>
              <a:t>Or 8 -&gt; B given x </a:t>
            </a:r>
            <a:r>
              <a:rPr lang="en-US" dirty="0" err="1">
                <a:solidFill>
                  <a:srgbClr val="00B050"/>
                </a:solidFill>
              </a:rPr>
              <a:t>s.t.</a:t>
            </a:r>
            <a:r>
              <a:rPr lang="en-US" dirty="0">
                <a:solidFill>
                  <a:srgbClr val="00B050"/>
                </a:solidFill>
              </a:rPr>
              <a:t> H(x’)=X’</a:t>
            </a:r>
          </a:p>
          <a:p>
            <a:r>
              <a:rPr lang="en-US" dirty="0">
                <a:latin typeface="Bradley Hand" pitchFamily="2" charset="77"/>
              </a:rPr>
              <a:t>Bob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42563-3B0F-5B43-BD54-BA1530F7F080}"/>
              </a:ext>
            </a:extLst>
          </p:cNvPr>
          <p:cNvSpPr txBox="1"/>
          <p:nvPr/>
        </p:nvSpPr>
        <p:spPr>
          <a:xfrm>
            <a:off x="6858239" y="1455430"/>
            <a:ext cx="426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2513795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1111 0 " pathEditMode="relative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7.40741E-7 L 0.51944 -7.40741E-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72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6.17284E-7 L -0.50226 0.0067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57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1753 0.08086 " pathEditMode="relative" ptsTypes="AA">
                                      <p:cBhvr>
                                        <p:cTn id="2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 animBg="1"/>
      <p:bldP spid="13" grpId="1" animBg="1"/>
      <p:bldP spid="14" grpId="0" animBg="1"/>
      <p:bldP spid="14" grpId="1" animBg="1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F9C56-D22C-B34C-9FCA-3284278AA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Security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D64C31-0502-A146-8368-A655AB29F613}"/>
              </a:ext>
            </a:extLst>
          </p:cNvPr>
          <p:cNvSpPr txBox="1"/>
          <p:nvPr/>
        </p:nvSpPr>
        <p:spPr>
          <a:xfrm>
            <a:off x="4572000" y="1236240"/>
            <a:ext cx="4555455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TX3 from C: </a:t>
            </a:r>
          </a:p>
          <a:p>
            <a:pPr algn="l"/>
            <a:r>
              <a:rPr lang="en-US" dirty="0">
                <a:solidFill>
                  <a:srgbClr val="7030A0"/>
                </a:solidFill>
                <a:latin typeface="+mn-lt"/>
              </a:rPr>
              <a:t>Pay 6 -&gt; A </a:t>
            </a:r>
          </a:p>
          <a:p>
            <a:r>
              <a:rPr lang="en-US" dirty="0">
                <a:solidFill>
                  <a:srgbClr val="00B050"/>
                </a:solidFill>
                <a:latin typeface="+mn-lt"/>
              </a:rPr>
              <a:t>Either </a:t>
            </a:r>
            <a:r>
              <a:rPr lang="en-US" dirty="0">
                <a:solidFill>
                  <a:srgbClr val="00B050"/>
                </a:solidFill>
              </a:rPr>
              <a:t>4 -&gt; B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pPr algn="l"/>
            <a:r>
              <a:rPr lang="en-US" dirty="0">
                <a:solidFill>
                  <a:srgbClr val="00B050"/>
                </a:solidFill>
                <a:latin typeface="+mn-lt"/>
              </a:rPr>
              <a:t>Or 4 -&gt; A y </a:t>
            </a:r>
            <a:r>
              <a:rPr lang="en-US" dirty="0" err="1">
                <a:solidFill>
                  <a:srgbClr val="00B050"/>
                </a:solidFill>
                <a:latin typeface="+mn-lt"/>
              </a:rPr>
              <a:t>s.t.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 H(y)=Y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23861C-891A-E34D-9C25-712AF4333FF9}"/>
              </a:ext>
            </a:extLst>
          </p:cNvPr>
          <p:cNvSpPr txBox="1"/>
          <p:nvPr/>
        </p:nvSpPr>
        <p:spPr>
          <a:xfrm>
            <a:off x="0" y="1236241"/>
            <a:ext cx="4373117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TX2 from C: </a:t>
            </a:r>
          </a:p>
          <a:p>
            <a:r>
              <a:rPr lang="en-US" dirty="0">
                <a:solidFill>
                  <a:srgbClr val="7030A0"/>
                </a:solidFill>
              </a:rPr>
              <a:t>Pay 3 -&gt; B </a:t>
            </a:r>
          </a:p>
          <a:p>
            <a:r>
              <a:rPr lang="en-US" dirty="0">
                <a:solidFill>
                  <a:srgbClr val="00B050"/>
                </a:solidFill>
              </a:rPr>
              <a:t>Either 7 -&gt; A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r>
              <a:rPr lang="en-US" dirty="0">
                <a:solidFill>
                  <a:srgbClr val="00B050"/>
                </a:solidFill>
              </a:rPr>
              <a:t>Or 7 -&gt; B given x </a:t>
            </a:r>
            <a:r>
              <a:rPr lang="en-US" dirty="0" err="1">
                <a:solidFill>
                  <a:srgbClr val="00B050"/>
                </a:solidFill>
              </a:rPr>
              <a:t>s.t.</a:t>
            </a:r>
            <a:r>
              <a:rPr lang="en-US" dirty="0">
                <a:solidFill>
                  <a:srgbClr val="00B050"/>
                </a:solidFill>
              </a:rPr>
              <a:t> H(x)=X</a:t>
            </a:r>
          </a:p>
          <a:p>
            <a:r>
              <a:rPr lang="en-US" dirty="0">
                <a:latin typeface="Bradley Hand" pitchFamily="2" charset="77"/>
              </a:rPr>
              <a:t>Bob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40B226-BB35-D24D-A416-54E15BA95C51}"/>
              </a:ext>
            </a:extLst>
          </p:cNvPr>
          <p:cNvSpPr txBox="1"/>
          <p:nvPr/>
        </p:nvSpPr>
        <p:spPr>
          <a:xfrm>
            <a:off x="4572000" y="3160119"/>
            <a:ext cx="4555455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TX5 from C: </a:t>
            </a:r>
          </a:p>
          <a:p>
            <a:pPr algn="l"/>
            <a:r>
              <a:rPr lang="en-US" dirty="0">
                <a:solidFill>
                  <a:srgbClr val="7030A0"/>
                </a:solidFill>
                <a:latin typeface="+mn-lt"/>
              </a:rPr>
              <a:t>Pay 8 -&gt; A </a:t>
            </a:r>
          </a:p>
          <a:p>
            <a:r>
              <a:rPr lang="en-US" dirty="0">
                <a:solidFill>
                  <a:srgbClr val="00B050"/>
                </a:solidFill>
                <a:latin typeface="+mn-lt"/>
              </a:rPr>
              <a:t>Either </a:t>
            </a:r>
            <a:r>
              <a:rPr lang="en-US" dirty="0">
                <a:solidFill>
                  <a:srgbClr val="00B050"/>
                </a:solidFill>
              </a:rPr>
              <a:t>2 -&gt; B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pPr algn="l"/>
            <a:r>
              <a:rPr lang="en-US" dirty="0">
                <a:solidFill>
                  <a:srgbClr val="00B050"/>
                </a:solidFill>
                <a:latin typeface="+mn-lt"/>
              </a:rPr>
              <a:t>Or 2 -&gt; A y </a:t>
            </a:r>
            <a:r>
              <a:rPr lang="en-US" dirty="0" err="1">
                <a:solidFill>
                  <a:srgbClr val="00B050"/>
                </a:solidFill>
                <a:latin typeface="+mn-lt"/>
              </a:rPr>
              <a:t>s.t.</a:t>
            </a:r>
            <a:r>
              <a:rPr lang="en-US" dirty="0">
                <a:solidFill>
                  <a:srgbClr val="00B050"/>
                </a:solidFill>
                <a:latin typeface="+mn-lt"/>
              </a:rPr>
              <a:t> H(y’)=Y’</a:t>
            </a:r>
          </a:p>
          <a:p>
            <a:pPr algn="l"/>
            <a:r>
              <a:rPr lang="en-US" dirty="0">
                <a:latin typeface="Bradley Hand" pitchFamily="2" charset="77"/>
              </a:rPr>
              <a:t>Alice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B16CF5-892A-314D-A709-EEEF12ADCA12}"/>
              </a:ext>
            </a:extLst>
          </p:cNvPr>
          <p:cNvSpPr txBox="1"/>
          <p:nvPr/>
        </p:nvSpPr>
        <p:spPr>
          <a:xfrm>
            <a:off x="-1" y="3175233"/>
            <a:ext cx="4373117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TX6 from C: </a:t>
            </a:r>
          </a:p>
          <a:p>
            <a:r>
              <a:rPr lang="en-US" dirty="0">
                <a:solidFill>
                  <a:srgbClr val="7030A0"/>
                </a:solidFill>
              </a:rPr>
              <a:t>Pay 2 -&gt; B </a:t>
            </a:r>
          </a:p>
          <a:p>
            <a:r>
              <a:rPr lang="en-US" dirty="0">
                <a:solidFill>
                  <a:srgbClr val="00B050"/>
                </a:solidFill>
              </a:rPr>
              <a:t>Either 8 -&gt; A (7 Day </a:t>
            </a:r>
            <a:r>
              <a:rPr lang="en-US" dirty="0" err="1">
                <a:solidFill>
                  <a:srgbClr val="00B050"/>
                </a:solidFill>
              </a:rPr>
              <a:t>timelock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  <a:p>
            <a:r>
              <a:rPr lang="en-US" dirty="0">
                <a:solidFill>
                  <a:srgbClr val="00B050"/>
                </a:solidFill>
              </a:rPr>
              <a:t>Or 8 -&gt; B given x </a:t>
            </a:r>
            <a:r>
              <a:rPr lang="en-US" dirty="0" err="1">
                <a:solidFill>
                  <a:srgbClr val="00B050"/>
                </a:solidFill>
              </a:rPr>
              <a:t>s.t.</a:t>
            </a:r>
            <a:r>
              <a:rPr lang="en-US" dirty="0">
                <a:solidFill>
                  <a:srgbClr val="00B050"/>
                </a:solidFill>
              </a:rPr>
              <a:t> H(x’)=X’</a:t>
            </a:r>
          </a:p>
          <a:p>
            <a:r>
              <a:rPr lang="en-US" dirty="0">
                <a:latin typeface="Bradley Hand" pitchFamily="2" charset="77"/>
              </a:rPr>
              <a:t>Bob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4CDE1A-E93E-ED40-B3A4-B6D3121A7D2A}"/>
              </a:ext>
            </a:extLst>
          </p:cNvPr>
          <p:cNvSpPr txBox="1"/>
          <p:nvPr/>
        </p:nvSpPr>
        <p:spPr>
          <a:xfrm>
            <a:off x="4819141" y="827370"/>
            <a:ext cx="3126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Bob has TX3,TX5, x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52D823-BB11-3140-96D2-ED01543E43C9}"/>
              </a:ext>
            </a:extLst>
          </p:cNvPr>
          <p:cNvSpPr txBox="1"/>
          <p:nvPr/>
        </p:nvSpPr>
        <p:spPr>
          <a:xfrm>
            <a:off x="-1" y="827370"/>
            <a:ext cx="3126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Alice has TX2,TX6, y </a:t>
            </a:r>
          </a:p>
        </p:txBody>
      </p:sp>
    </p:spTree>
    <p:extLst>
      <p:ext uri="{BB962C8B-B14F-4D97-AF65-F5344CB8AC3E}">
        <p14:creationId xmlns:p14="http://schemas.microsoft.com/office/powerpoint/2010/main" val="12909442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8896-7FFD-9A47-9437-D0AC35DEF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Multi-hop payments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75572D-76E1-A145-9870-21D1CEB168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9704" y="1911272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F5FB66-2474-814E-BD17-531F49AFB4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340" y="1863432"/>
            <a:ext cx="584280" cy="86431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315A90-82FE-A748-8078-D1FBB580D6C7}"/>
              </a:ext>
            </a:extLst>
          </p:cNvPr>
          <p:cNvCxnSpPr/>
          <p:nvPr/>
        </p:nvCxnSpPr>
        <p:spPr>
          <a:xfrm>
            <a:off x="1668162" y="2295591"/>
            <a:ext cx="22860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A2AE91-A083-6D46-864B-9E76226B8A6E}"/>
              </a:ext>
            </a:extLst>
          </p:cNvPr>
          <p:cNvCxnSpPr/>
          <p:nvPr/>
        </p:nvCxnSpPr>
        <p:spPr>
          <a:xfrm>
            <a:off x="5379308" y="2295591"/>
            <a:ext cx="22860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29B3AB6-4CCE-3E4C-BA8B-B133E5DE81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079745" y="1863647"/>
            <a:ext cx="584281" cy="8643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A938CA-6A77-EA4D-A0AD-52A416344969}"/>
              </a:ext>
            </a:extLst>
          </p:cNvPr>
          <p:cNvSpPr txBox="1"/>
          <p:nvPr/>
        </p:nvSpPr>
        <p:spPr>
          <a:xfrm>
            <a:off x="2015120" y="3381502"/>
            <a:ext cx="5113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Pay through </a:t>
            </a:r>
            <a:r>
              <a:rPr lang="en-US" i="1" dirty="0">
                <a:latin typeface="+mn-lt"/>
              </a:rPr>
              <a:t>untrusted</a:t>
            </a:r>
            <a:r>
              <a:rPr lang="en-US" dirty="0">
                <a:latin typeface="+mn-lt"/>
              </a:rPr>
              <a:t> intermediary </a:t>
            </a:r>
          </a:p>
        </p:txBody>
      </p:sp>
    </p:spTree>
    <p:extLst>
      <p:ext uri="{BB962C8B-B14F-4D97-AF65-F5344CB8AC3E}">
        <p14:creationId xmlns:p14="http://schemas.microsoft.com/office/powerpoint/2010/main" val="3375249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B4A79-C093-6648-9DDD-EEC29B9C3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Block Size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462190-C403-A649-804E-9B139D1CC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94410"/>
            <a:ext cx="7376160" cy="414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8E69A8-DC98-8143-8B65-D25DEFF908D4}"/>
              </a:ext>
            </a:extLst>
          </p:cNvPr>
          <p:cNvSpPr txBox="1"/>
          <p:nvPr/>
        </p:nvSpPr>
        <p:spPr>
          <a:xfrm>
            <a:off x="7123612" y="1786920"/>
            <a:ext cx="22729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1 MB per Block</a:t>
            </a:r>
          </a:p>
          <a:p>
            <a:pPr algn="l"/>
            <a:r>
              <a:rPr lang="en-US" dirty="0">
                <a:latin typeface="+mn-lt"/>
              </a:rPr>
              <a:t>250 byte</a:t>
            </a:r>
          </a:p>
          <a:p>
            <a:pPr algn="l"/>
            <a:r>
              <a:rPr lang="en-US" dirty="0">
                <a:latin typeface="+mn-lt"/>
              </a:rPr>
              <a:t>4000 </a:t>
            </a:r>
            <a:r>
              <a:rPr lang="en-US" dirty="0" err="1">
                <a:latin typeface="+mn-lt"/>
              </a:rPr>
              <a:t>tx</a:t>
            </a:r>
            <a:r>
              <a:rPr lang="en-US" dirty="0">
                <a:latin typeface="+mn-lt"/>
              </a:rPr>
              <a:t>/block</a:t>
            </a:r>
          </a:p>
          <a:p>
            <a:pPr algn="l"/>
            <a:r>
              <a:rPr lang="en-US" dirty="0">
                <a:solidFill>
                  <a:srgbClr val="FF0000"/>
                </a:solidFill>
                <a:latin typeface="+mn-lt"/>
              </a:rPr>
              <a:t>Max: 6.7 </a:t>
            </a:r>
            <a:r>
              <a:rPr lang="en-US" dirty="0" err="1">
                <a:solidFill>
                  <a:srgbClr val="FF0000"/>
                </a:solidFill>
                <a:latin typeface="+mn-lt"/>
              </a:rPr>
              <a:t>tx</a:t>
            </a:r>
            <a:r>
              <a:rPr lang="en-US" dirty="0">
                <a:solidFill>
                  <a:srgbClr val="FF0000"/>
                </a:solidFill>
                <a:latin typeface="+mn-lt"/>
              </a:rPr>
              <a:t>/s </a:t>
            </a:r>
          </a:p>
        </p:txBody>
      </p:sp>
    </p:spTree>
    <p:extLst>
      <p:ext uri="{BB962C8B-B14F-4D97-AF65-F5344CB8AC3E}">
        <p14:creationId xmlns:p14="http://schemas.microsoft.com/office/powerpoint/2010/main" val="29150697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8896-7FFD-9A47-9437-D0AC35DEF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Multi-hop payments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75572D-76E1-A145-9870-21D1CEB168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9704" y="1911272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F5FB66-2474-814E-BD17-531F49AFB4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340" y="1863432"/>
            <a:ext cx="584280" cy="86431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315A90-82FE-A748-8078-D1FBB580D6C7}"/>
              </a:ext>
            </a:extLst>
          </p:cNvPr>
          <p:cNvCxnSpPr>
            <a:cxnSpLocks/>
          </p:cNvCxnSpPr>
          <p:nvPr/>
        </p:nvCxnSpPr>
        <p:spPr>
          <a:xfrm>
            <a:off x="1668162" y="2295591"/>
            <a:ext cx="22860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A2AE91-A083-6D46-864B-9E76226B8A6E}"/>
              </a:ext>
            </a:extLst>
          </p:cNvPr>
          <p:cNvCxnSpPr>
            <a:cxnSpLocks/>
          </p:cNvCxnSpPr>
          <p:nvPr/>
        </p:nvCxnSpPr>
        <p:spPr>
          <a:xfrm>
            <a:off x="5379308" y="2295591"/>
            <a:ext cx="22860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29B3AB6-4CCE-3E4C-BA8B-B133E5DE81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079745" y="1863647"/>
            <a:ext cx="584281" cy="8643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25831F-D72C-AB48-AC20-F4C805F27697}"/>
              </a:ext>
            </a:extLst>
          </p:cNvPr>
          <p:cNvSpPr txBox="1"/>
          <p:nvPr/>
        </p:nvSpPr>
        <p:spPr>
          <a:xfrm>
            <a:off x="7665308" y="3047421"/>
            <a:ext cx="1557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Random 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419603-E692-D04C-8043-6264FB15C138}"/>
              </a:ext>
            </a:extLst>
          </p:cNvPr>
          <p:cNvSpPr txBox="1"/>
          <p:nvPr/>
        </p:nvSpPr>
        <p:spPr>
          <a:xfrm>
            <a:off x="7539228" y="1318672"/>
            <a:ext cx="1081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R=H(r)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643921-00F1-7C47-B6D7-88A97BBF1612}"/>
              </a:ext>
            </a:extLst>
          </p:cNvPr>
          <p:cNvSpPr txBox="1"/>
          <p:nvPr/>
        </p:nvSpPr>
        <p:spPr>
          <a:xfrm>
            <a:off x="1402491" y="2735190"/>
            <a:ext cx="281734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Pay 1.01 BTC to B</a:t>
            </a:r>
          </a:p>
          <a:p>
            <a:pPr algn="l"/>
            <a:r>
              <a:rPr lang="en-US" dirty="0" err="1">
                <a:latin typeface="+mn-lt"/>
              </a:rPr>
              <a:t>Hashlocked</a:t>
            </a:r>
            <a:r>
              <a:rPr lang="en-US" dirty="0">
                <a:latin typeface="+mn-lt"/>
              </a:rPr>
              <a:t> with R</a:t>
            </a:r>
          </a:p>
          <a:p>
            <a:pPr algn="l"/>
            <a:r>
              <a:rPr lang="en-US" dirty="0" err="1">
                <a:latin typeface="+mn-lt"/>
              </a:rPr>
              <a:t>Timelock</a:t>
            </a:r>
            <a:r>
              <a:rPr lang="en-US" dirty="0">
                <a:latin typeface="+mn-lt"/>
              </a:rPr>
              <a:t> to refund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F33F85-88C4-0143-8CA8-FB288F37DBBD}"/>
              </a:ext>
            </a:extLst>
          </p:cNvPr>
          <p:cNvSpPr txBox="1"/>
          <p:nvPr/>
        </p:nvSpPr>
        <p:spPr>
          <a:xfrm>
            <a:off x="4847966" y="2735190"/>
            <a:ext cx="281734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Pay 1 BTC to C</a:t>
            </a:r>
          </a:p>
          <a:p>
            <a:pPr algn="l"/>
            <a:r>
              <a:rPr lang="en-US" dirty="0" err="1">
                <a:latin typeface="+mn-lt"/>
              </a:rPr>
              <a:t>Hashlocked</a:t>
            </a:r>
            <a:r>
              <a:rPr lang="en-US" dirty="0">
                <a:latin typeface="+mn-lt"/>
              </a:rPr>
              <a:t> with R</a:t>
            </a:r>
          </a:p>
          <a:p>
            <a:pPr algn="l"/>
            <a:r>
              <a:rPr lang="en-US" dirty="0" err="1">
                <a:latin typeface="+mn-lt"/>
              </a:rPr>
              <a:t>Timelock</a:t>
            </a:r>
            <a:r>
              <a:rPr lang="en-US" dirty="0">
                <a:latin typeface="+mn-lt"/>
              </a:rPr>
              <a:t> to refund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AC49CD-928D-5D49-BA99-A546BFC987BE}"/>
              </a:ext>
            </a:extLst>
          </p:cNvPr>
          <p:cNvSpPr txBox="1"/>
          <p:nvPr/>
        </p:nvSpPr>
        <p:spPr>
          <a:xfrm>
            <a:off x="4815016" y="4133332"/>
            <a:ext cx="3240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C claims 1 BTC with 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1F1704-756F-E040-BBB5-F89A97DF7B2A}"/>
              </a:ext>
            </a:extLst>
          </p:cNvPr>
          <p:cNvSpPr txBox="1"/>
          <p:nvPr/>
        </p:nvSpPr>
        <p:spPr>
          <a:xfrm>
            <a:off x="1331046" y="4128193"/>
            <a:ext cx="3240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 claims 1.01 BTC with r</a:t>
            </a:r>
          </a:p>
        </p:txBody>
      </p:sp>
    </p:spTree>
    <p:extLst>
      <p:ext uri="{BB962C8B-B14F-4D97-AF65-F5344CB8AC3E}">
        <p14:creationId xmlns:p14="http://schemas.microsoft.com/office/powerpoint/2010/main" val="1689640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72587 0.01975 " pathEditMode="relative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 animBg="1"/>
      <p:bldP spid="17" grpId="0" animBg="1"/>
      <p:bldP spid="18" grpId="0"/>
      <p:bldP spid="1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8896-7FFD-9A47-9437-D0AC35DEF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Lightning network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75572D-76E1-A145-9870-21D1CEB168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1692" y="1046954"/>
            <a:ext cx="473557" cy="8164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F5FB66-2474-814E-BD17-531F49AFB4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340" y="1863432"/>
            <a:ext cx="584280" cy="86431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315A90-82FE-A748-8078-D1FBB580D6C7}"/>
              </a:ext>
            </a:extLst>
          </p:cNvPr>
          <p:cNvCxnSpPr>
            <a:cxnSpLocks/>
          </p:cNvCxnSpPr>
          <p:nvPr/>
        </p:nvCxnSpPr>
        <p:spPr>
          <a:xfrm flipV="1">
            <a:off x="1668162" y="1569308"/>
            <a:ext cx="1643449" cy="7262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A2AE91-A083-6D46-864B-9E76226B8A6E}"/>
              </a:ext>
            </a:extLst>
          </p:cNvPr>
          <p:cNvCxnSpPr>
            <a:cxnSpLocks/>
          </p:cNvCxnSpPr>
          <p:nvPr/>
        </p:nvCxnSpPr>
        <p:spPr>
          <a:xfrm>
            <a:off x="4452551" y="1455193"/>
            <a:ext cx="22860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29B3AB6-4CCE-3E4C-BA8B-B133E5DE81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183697" y="1137147"/>
            <a:ext cx="584281" cy="864321"/>
          </a:xfrm>
          <a:prstGeom prst="rect">
            <a:avLst/>
          </a:prstGeom>
        </p:spPr>
      </p:pic>
      <p:pic>
        <p:nvPicPr>
          <p:cNvPr id="14340" name="Picture 4" descr="Someone just bought a cryptocurrency cat for $172,000 - CNET">
            <a:extLst>
              <a:ext uri="{FF2B5EF4-FFF2-40B4-BE49-F238E27FC236}">
                <a16:creationId xmlns:a16="http://schemas.microsoft.com/office/drawing/2014/main" id="{738CD5D7-7323-5E41-AA83-7776E5A01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EFE0D9"/>
              </a:clrFrom>
              <a:clrTo>
                <a:srgbClr val="EFE0D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373" y="2493759"/>
            <a:ext cx="2015211" cy="1133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CryptoKitties is the most widely-used Ethereum app">
            <a:extLst>
              <a:ext uri="{FF2B5EF4-FFF2-40B4-BE49-F238E27FC236}">
                <a16:creationId xmlns:a16="http://schemas.microsoft.com/office/drawing/2014/main" id="{6D73CD25-B489-AD43-B01B-FEFCF1C3F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237" y="3245197"/>
            <a:ext cx="1260892" cy="847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275DD4C-04E3-FB47-B494-DE9CD7A7B2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60747" y="3813773"/>
            <a:ext cx="1214050" cy="1214050"/>
          </a:xfrm>
          <a:prstGeom prst="rect">
            <a:avLst/>
          </a:prstGeom>
        </p:spPr>
      </p:pic>
      <p:pic>
        <p:nvPicPr>
          <p:cNvPr id="21" name="Picture 20" descr="A person wearing a costume&#10;&#10;Description automatically generated">
            <a:extLst>
              <a:ext uri="{FF2B5EF4-FFF2-40B4-BE49-F238E27FC236}">
                <a16:creationId xmlns:a16="http://schemas.microsoft.com/office/drawing/2014/main" id="{202AA719-7756-4F46-9750-26779B0FA1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93504" y="3422334"/>
            <a:ext cx="1018504" cy="149825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6ACF3D8-C512-BE41-97EF-50771024EB6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0166" y="2054697"/>
            <a:ext cx="1005840" cy="100584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959D8A-45BC-D043-A6E2-090E70AC76DE}"/>
              </a:ext>
            </a:extLst>
          </p:cNvPr>
          <p:cNvCxnSpPr>
            <a:cxnSpLocks/>
          </p:cNvCxnSpPr>
          <p:nvPr/>
        </p:nvCxnSpPr>
        <p:spPr>
          <a:xfrm>
            <a:off x="3965249" y="1854241"/>
            <a:ext cx="487302" cy="3702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C3AE033-5C2C-6F46-BB97-26F100B888E6}"/>
              </a:ext>
            </a:extLst>
          </p:cNvPr>
          <p:cNvCxnSpPr>
            <a:cxnSpLocks/>
          </p:cNvCxnSpPr>
          <p:nvPr/>
        </p:nvCxnSpPr>
        <p:spPr>
          <a:xfrm flipH="1">
            <a:off x="5595552" y="2001468"/>
            <a:ext cx="1371337" cy="14213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F9DFC17-EEAE-2749-B9FE-A337C777EFB1}"/>
              </a:ext>
            </a:extLst>
          </p:cNvPr>
          <p:cNvCxnSpPr>
            <a:cxnSpLocks/>
          </p:cNvCxnSpPr>
          <p:nvPr/>
        </p:nvCxnSpPr>
        <p:spPr>
          <a:xfrm flipH="1">
            <a:off x="5377615" y="3200937"/>
            <a:ext cx="1872818" cy="6128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F39049F-8C20-214A-BC78-1AE54DBF080B}"/>
              </a:ext>
            </a:extLst>
          </p:cNvPr>
          <p:cNvCxnSpPr>
            <a:cxnSpLocks/>
          </p:cNvCxnSpPr>
          <p:nvPr/>
        </p:nvCxnSpPr>
        <p:spPr>
          <a:xfrm flipH="1">
            <a:off x="7183697" y="3353337"/>
            <a:ext cx="219136" cy="6649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F23E647-689F-6B46-A43D-095FF9D15CDF}"/>
              </a:ext>
            </a:extLst>
          </p:cNvPr>
          <p:cNvCxnSpPr>
            <a:cxnSpLocks/>
          </p:cNvCxnSpPr>
          <p:nvPr/>
        </p:nvCxnSpPr>
        <p:spPr>
          <a:xfrm flipH="1">
            <a:off x="3002932" y="2727750"/>
            <a:ext cx="1357865" cy="779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0528E3D-B5F5-2440-A79B-8FFBDA75493C}"/>
              </a:ext>
            </a:extLst>
          </p:cNvPr>
          <p:cNvCxnSpPr>
            <a:cxnSpLocks/>
          </p:cNvCxnSpPr>
          <p:nvPr/>
        </p:nvCxnSpPr>
        <p:spPr>
          <a:xfrm>
            <a:off x="4577575" y="3031729"/>
            <a:ext cx="88304" cy="40319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2C6BE26-4875-B34F-8268-D44A940A53BB}"/>
              </a:ext>
            </a:extLst>
          </p:cNvPr>
          <p:cNvCxnSpPr>
            <a:cxnSpLocks/>
          </p:cNvCxnSpPr>
          <p:nvPr/>
        </p:nvCxnSpPr>
        <p:spPr>
          <a:xfrm flipH="1">
            <a:off x="2682438" y="2018865"/>
            <a:ext cx="843850" cy="11820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70E756B-B349-B54F-9999-D1E3983DEE76}"/>
              </a:ext>
            </a:extLst>
          </p:cNvPr>
          <p:cNvSpPr txBox="1"/>
          <p:nvPr/>
        </p:nvSpPr>
        <p:spPr>
          <a:xfrm>
            <a:off x="162229" y="4018266"/>
            <a:ext cx="4131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Many extensions possible:</a:t>
            </a:r>
          </a:p>
          <a:p>
            <a:pPr algn="l"/>
            <a:r>
              <a:rPr lang="en-US" dirty="0">
                <a:latin typeface="+mn-lt"/>
              </a:rPr>
              <a:t>Multi currency hubs</a:t>
            </a:r>
          </a:p>
          <a:p>
            <a:pPr algn="l"/>
            <a:r>
              <a:rPr lang="en-US" dirty="0">
                <a:latin typeface="+mn-lt"/>
              </a:rPr>
              <a:t>Credit hubs </a:t>
            </a:r>
          </a:p>
        </p:txBody>
      </p:sp>
    </p:spTree>
    <p:extLst>
      <p:ext uri="{BB962C8B-B14F-4D97-AF65-F5344CB8AC3E}">
        <p14:creationId xmlns:p14="http://schemas.microsoft.com/office/powerpoint/2010/main" val="1032090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A70CB-4C58-C341-B85B-A0DE09756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Watchtowers</a:t>
            </a:r>
          </a:p>
        </p:txBody>
      </p:sp>
      <p:pic>
        <p:nvPicPr>
          <p:cNvPr id="15362" name="Picture 2" descr="Lightning Network (Part 4) – All Adopt The Watchtower | BitMEX Blog">
            <a:extLst>
              <a:ext uri="{FF2B5EF4-FFF2-40B4-BE49-F238E27FC236}">
                <a16:creationId xmlns:a16="http://schemas.microsoft.com/office/drawing/2014/main" id="{BE669345-EE90-344E-B0C7-14057C63B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974" y="1161534"/>
            <a:ext cx="2858282" cy="2054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D3643E-02EA-DB4E-B252-431685DB7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4464" y="987786"/>
            <a:ext cx="1226796" cy="26520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9A62CF-7996-B744-A93A-BD7B46E11175}"/>
              </a:ext>
            </a:extLst>
          </p:cNvPr>
          <p:cNvSpPr txBox="1"/>
          <p:nvPr/>
        </p:nvSpPr>
        <p:spPr>
          <a:xfrm>
            <a:off x="234779" y="1161534"/>
            <a:ext cx="282969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Lightning requires nodes to be periodically online to check for claim TX</a:t>
            </a:r>
          </a:p>
          <a:p>
            <a:pPr algn="l"/>
            <a:endParaRPr lang="en-US" dirty="0">
              <a:latin typeface="+mn-lt"/>
            </a:endParaRPr>
          </a:p>
          <a:p>
            <a:pPr algn="l"/>
            <a:r>
              <a:rPr lang="en-US" dirty="0">
                <a:latin typeface="+mn-lt"/>
              </a:rPr>
              <a:t>Watchtowers outsource this task</a:t>
            </a:r>
          </a:p>
          <a:p>
            <a:pPr algn="l"/>
            <a:endParaRPr lang="en-US" dirty="0">
              <a:latin typeface="+mn-lt"/>
            </a:endParaRPr>
          </a:p>
          <a:p>
            <a:pPr algn="l"/>
            <a:r>
              <a:rPr lang="en-US" dirty="0">
                <a:latin typeface="+mn-lt"/>
              </a:rPr>
              <a:t>User gives latest state to watchtower.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20BB08-5701-204F-92DC-FECF73A3AE6E}"/>
              </a:ext>
            </a:extLst>
          </p:cNvPr>
          <p:cNvSpPr txBox="1"/>
          <p:nvPr/>
        </p:nvSpPr>
        <p:spPr>
          <a:xfrm>
            <a:off x="5617711" y="3639830"/>
            <a:ext cx="3101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Trusted for availability not custodian of funds</a:t>
            </a:r>
          </a:p>
          <a:p>
            <a:pPr algn="l"/>
            <a:r>
              <a:rPr lang="en-US" dirty="0">
                <a:latin typeface="+mn-lt"/>
              </a:rPr>
              <a:t>Risk of bribing</a:t>
            </a:r>
          </a:p>
        </p:txBody>
      </p:sp>
    </p:spTree>
    <p:extLst>
      <p:ext uri="{BB962C8B-B14F-4D97-AF65-F5344CB8AC3E}">
        <p14:creationId xmlns:p14="http://schemas.microsoft.com/office/powerpoint/2010/main" val="2393693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8172AE5B-21CD-D548-AD72-3757124A6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599" y="3371850"/>
            <a:ext cx="7220607" cy="131445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Next lecture:  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Scaling II: Accumulators and Rollup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066383B-610F-F040-85AB-9E762F54A5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END  OF  LECTURE</a:t>
            </a:r>
          </a:p>
        </p:txBody>
      </p:sp>
    </p:spTree>
    <p:extLst>
      <p:ext uri="{BB962C8B-B14F-4D97-AF65-F5344CB8AC3E}">
        <p14:creationId xmlns:p14="http://schemas.microsoft.com/office/powerpoint/2010/main" val="3254778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98AD2-0A70-EF47-8DA3-390E9570B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Ethereum Throughput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4850C9-F94C-EF4B-A890-C6EA78915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83" y="1062680"/>
            <a:ext cx="7050493" cy="40808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0721CA-5B45-694B-A879-D38E9DF2C332}"/>
              </a:ext>
            </a:extLst>
          </p:cNvPr>
          <p:cNvSpPr txBox="1"/>
          <p:nvPr/>
        </p:nvSpPr>
        <p:spPr>
          <a:xfrm>
            <a:off x="6858000" y="1272746"/>
            <a:ext cx="2057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TX: 21k Gas</a:t>
            </a:r>
          </a:p>
          <a:p>
            <a:pPr algn="l"/>
            <a:r>
              <a:rPr lang="en-US" dirty="0">
                <a:latin typeface="+mn-lt"/>
              </a:rPr>
              <a:t>12.5M Gas per block</a:t>
            </a:r>
          </a:p>
          <a:p>
            <a:pPr algn="l"/>
            <a:r>
              <a:rPr lang="en-US" dirty="0">
                <a:latin typeface="+mn-lt"/>
              </a:rPr>
              <a:t>600tx/block</a:t>
            </a:r>
          </a:p>
          <a:p>
            <a:pPr algn="l"/>
            <a:r>
              <a:rPr lang="en-US" dirty="0">
                <a:latin typeface="+mn-lt"/>
              </a:rPr>
              <a:t>1 Block/15s</a:t>
            </a:r>
          </a:p>
          <a:p>
            <a:pPr algn="l"/>
            <a:r>
              <a:rPr lang="en-US" dirty="0">
                <a:solidFill>
                  <a:srgbClr val="FF0000"/>
                </a:solidFill>
                <a:latin typeface="+mn-lt"/>
              </a:rPr>
              <a:t>Max 40tx/s</a:t>
            </a:r>
          </a:p>
        </p:txBody>
      </p:sp>
    </p:spTree>
    <p:extLst>
      <p:ext uri="{BB962C8B-B14F-4D97-AF65-F5344CB8AC3E}">
        <p14:creationId xmlns:p14="http://schemas.microsoft.com/office/powerpoint/2010/main" val="363901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C89A6-F532-5B45-9F10-3B986EC80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Visa Throughput</a:t>
            </a:r>
          </a:p>
        </p:txBody>
      </p:sp>
      <p:pic>
        <p:nvPicPr>
          <p:cNvPr id="3080" name="Picture 8" descr="Bezahlung — BauhausBerlin">
            <a:extLst>
              <a:ext uri="{FF2B5EF4-FFF2-40B4-BE49-F238E27FC236}">
                <a16:creationId xmlns:a16="http://schemas.microsoft.com/office/drawing/2014/main" id="{FED8A39E-FB55-104C-9A0E-D4AFD1EBC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77103"/>
            <a:ext cx="7620000" cy="165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D63A13-2723-614D-9236-DB78616B4C6E}"/>
              </a:ext>
            </a:extLst>
          </p:cNvPr>
          <p:cNvSpPr txBox="1"/>
          <p:nvPr/>
        </p:nvSpPr>
        <p:spPr>
          <a:xfrm>
            <a:off x="82550" y="2628103"/>
            <a:ext cx="8978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latin typeface="+mn-lt"/>
              </a:rPr>
              <a:t>Visa ~2000tx/s</a:t>
            </a:r>
          </a:p>
          <a:p>
            <a:pPr algn="l"/>
            <a:r>
              <a:rPr lang="en-US" sz="3600" dirty="0">
                <a:latin typeface="+mn-lt"/>
              </a:rPr>
              <a:t>Up to 65000tx/s (Christmas shopping season) </a:t>
            </a:r>
          </a:p>
        </p:txBody>
      </p:sp>
    </p:spTree>
    <p:extLst>
      <p:ext uri="{BB962C8B-B14F-4D97-AF65-F5344CB8AC3E}">
        <p14:creationId xmlns:p14="http://schemas.microsoft.com/office/powerpoint/2010/main" val="3527691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2D2FA-A788-134C-A7D1-EEECFBBE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Raising </a:t>
            </a:r>
            <a:r>
              <a:rPr lang="en-US" dirty="0" err="1"/>
              <a:t>Blocksize</a:t>
            </a:r>
            <a:r>
              <a:rPr lang="en-US" dirty="0"/>
              <a:t>/Gas limit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BE1CA-8BF4-F448-983A-9D0BBED81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21526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TX/s directly dependent on </a:t>
            </a:r>
            <a:r>
              <a:rPr lang="en-US" sz="3600" dirty="0" err="1"/>
              <a:t>blocksize</a:t>
            </a:r>
            <a:r>
              <a:rPr lang="en-US" sz="3600" dirty="0"/>
              <a:t>.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Why not raise it?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B7EB19-183A-9941-8DBB-F7A998F215BF}"/>
              </a:ext>
            </a:extLst>
          </p:cNvPr>
          <p:cNvSpPr txBox="1"/>
          <p:nvPr/>
        </p:nvSpPr>
        <p:spPr>
          <a:xfrm>
            <a:off x="127000" y="3420129"/>
            <a:ext cx="9512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0000"/>
                </a:solidFill>
                <a:latin typeface="+mn-lt"/>
              </a:rPr>
              <a:t>Network delay/Consensus security is dependent on block size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DE620A-718F-7143-8938-7A32F079C42B}"/>
              </a:ext>
            </a:extLst>
          </p:cNvPr>
          <p:cNvSpPr txBox="1"/>
          <p:nvPr/>
        </p:nvSpPr>
        <p:spPr>
          <a:xfrm>
            <a:off x="241300" y="4258329"/>
            <a:ext cx="9512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0000"/>
                </a:solidFill>
                <a:latin typeface="+mn-lt"/>
              </a:rPr>
              <a:t>Additional issue: Latency (delay till TX confirmation)</a:t>
            </a:r>
          </a:p>
        </p:txBody>
      </p:sp>
    </p:spTree>
    <p:extLst>
      <p:ext uri="{BB962C8B-B14F-4D97-AF65-F5344CB8AC3E}">
        <p14:creationId xmlns:p14="http://schemas.microsoft.com/office/powerpoint/2010/main" val="2924290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39D2-F862-2F4E-BB2B-EC7293459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Idea: Increase #</a:t>
            </a:r>
            <a:r>
              <a:rPr lang="en-US" dirty="0" err="1"/>
              <a:t>tx</a:t>
            </a:r>
            <a:r>
              <a:rPr lang="en-US" dirty="0"/>
              <a:t> without increasing data</a:t>
            </a:r>
          </a:p>
        </p:txBody>
      </p:sp>
      <p:pic>
        <p:nvPicPr>
          <p:cNvPr id="4" name="Shape 72">
            <a:extLst>
              <a:ext uri="{FF2B5EF4-FFF2-40B4-BE49-F238E27FC236}">
                <a16:creationId xmlns:a16="http://schemas.microsoft.com/office/drawing/2014/main" id="{006FF4F0-F8BA-F046-B27B-1629E68394E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51386" y="1460416"/>
            <a:ext cx="2714901" cy="300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DFA47C-A58D-704E-BA00-3DAB52ABD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630" y="2179769"/>
            <a:ext cx="1569493" cy="15694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7EB5F5-2174-CC4F-8D3D-9F5A37F7CB4D}"/>
              </a:ext>
            </a:extLst>
          </p:cNvPr>
          <p:cNvSpPr txBox="1"/>
          <p:nvPr/>
        </p:nvSpPr>
        <p:spPr>
          <a:xfrm>
            <a:off x="6151386" y="4366627"/>
            <a:ext cx="2992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Blockchain Ledger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2BD97-EDB4-3049-A178-339A5B0A8E55}"/>
              </a:ext>
            </a:extLst>
          </p:cNvPr>
          <p:cNvSpPr txBox="1"/>
          <p:nvPr/>
        </p:nvSpPr>
        <p:spPr>
          <a:xfrm>
            <a:off x="64090" y="1460416"/>
            <a:ext cx="630091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What if we don’t record every TX on the chain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Only record settlements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Use Blockchain to solve disputes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Potential to scale transactions especially if everything goes well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Get Blockchain security if things go bad</a:t>
            </a:r>
          </a:p>
          <a:p>
            <a:pPr algn="l"/>
            <a:endParaRPr lang="en-US" dirty="0">
              <a:latin typeface="+mn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7287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EF10F-7ECF-8044-8C83-6B7D4563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Recap UTXO vs Account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1FC14AA1-0645-B749-BA86-7F1E4767CCA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62600" y="1471120"/>
            <a:ext cx="3388593" cy="2542081"/>
          </a:xfrm>
          <a:prstGeom prst="rect">
            <a:avLst/>
          </a:prstGeom>
        </p:spPr>
      </p:pic>
      <p:pic>
        <p:nvPicPr>
          <p:cNvPr id="4098" name="Picture 2" descr="US Currency Coins And Notes Stock Photo - Image of coin, dollars: 17151814">
            <a:extLst>
              <a:ext uri="{FF2B5EF4-FFF2-40B4-BE49-F238E27FC236}">
                <a16:creationId xmlns:a16="http://schemas.microsoft.com/office/drawing/2014/main" id="{AF56914F-9096-BD41-A2CB-BFE5DEC6E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07" y="1549096"/>
            <a:ext cx="3581400" cy="2386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015F69-D6C8-A840-83A4-B9B15AD31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914" y="4070836"/>
            <a:ext cx="2182586" cy="10726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EF3391-0CA3-1241-A5D3-D9AF4FF86598}"/>
              </a:ext>
            </a:extLst>
          </p:cNvPr>
          <p:cNvSpPr txBox="1"/>
          <p:nvPr/>
        </p:nvSpPr>
        <p:spPr>
          <a:xfrm>
            <a:off x="5156200" y="721332"/>
            <a:ext cx="37949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Accounts +Smart Contracts (Ethereum)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88ACE-E16D-DC45-ABE0-59F59ECCFA8B}"/>
              </a:ext>
            </a:extLst>
          </p:cNvPr>
          <p:cNvSpPr txBox="1"/>
          <p:nvPr/>
        </p:nvSpPr>
        <p:spPr>
          <a:xfrm>
            <a:off x="192808" y="748016"/>
            <a:ext cx="37949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UTXOs +SCRIPTs</a:t>
            </a:r>
          </a:p>
          <a:p>
            <a:pPr algn="l"/>
            <a:r>
              <a:rPr lang="en-US" dirty="0">
                <a:latin typeface="+mn-lt"/>
              </a:rPr>
              <a:t>(Bitcoin)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55D448-84BF-D246-AAF8-D946EBFD1D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154"/>
          <a:stretch/>
        </p:blipFill>
        <p:spPr>
          <a:xfrm>
            <a:off x="192807" y="3944645"/>
            <a:ext cx="3477493" cy="1198855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681164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59C7-0798-D84A-9E64-ED9A3DF79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Payment Channels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377AF3-C170-964D-8BE0-1BDAE86660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34411" y="2493373"/>
            <a:ext cx="473557" cy="8164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B5B6DF-B5E3-8A49-8FE7-27BEAD3187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376" y="2469453"/>
            <a:ext cx="584280" cy="864318"/>
          </a:xfrm>
          <a:prstGeom prst="rect">
            <a:avLst/>
          </a:prstGeom>
        </p:spPr>
      </p:pic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AF328B08-D901-1744-B57C-A44035BBE3FF}"/>
              </a:ext>
            </a:extLst>
          </p:cNvPr>
          <p:cNvCxnSpPr>
            <a:cxnSpLocks/>
            <a:stCxn id="7" idx="0"/>
            <a:endCxn id="6" idx="0"/>
          </p:cNvCxnSpPr>
          <p:nvPr/>
        </p:nvCxnSpPr>
        <p:spPr>
          <a:xfrm rot="16200000" flipH="1">
            <a:off x="3864393" y="-413424"/>
            <a:ext cx="23920" cy="5789674"/>
          </a:xfrm>
          <a:prstGeom prst="curvedConnector3">
            <a:avLst>
              <a:gd name="adj1" fmla="val -552173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6570E79-48F2-5148-850A-947A21226BA5}"/>
              </a:ext>
            </a:extLst>
          </p:cNvPr>
          <p:cNvSpPr/>
          <p:nvPr/>
        </p:nvSpPr>
        <p:spPr>
          <a:xfrm>
            <a:off x="3090438" y="3943171"/>
            <a:ext cx="11216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dirty="0">
                <a:latin typeface="Apple Color Emoji" pitchFamily="2" charset="0"/>
              </a:rPr>
              <a:t>☕️</a:t>
            </a:r>
            <a:endParaRPr lang="en-US" dirty="0">
              <a:effectLst/>
              <a:latin typeface="Apple Color Emoji" pitchFamily="2" charset="0"/>
            </a:endParaRPr>
          </a:p>
        </p:txBody>
      </p: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630AE094-EF51-6443-8EB0-8C62C47E7D8F}"/>
              </a:ext>
            </a:extLst>
          </p:cNvPr>
          <p:cNvCxnSpPr>
            <a:cxnSpLocks/>
            <a:stCxn id="6" idx="2"/>
            <a:endCxn id="7" idx="2"/>
          </p:cNvCxnSpPr>
          <p:nvPr/>
        </p:nvCxnSpPr>
        <p:spPr>
          <a:xfrm rot="5400000">
            <a:off x="3864393" y="426974"/>
            <a:ext cx="23920" cy="5789674"/>
          </a:xfrm>
          <a:prstGeom prst="curvedConnector3">
            <a:avLst>
              <a:gd name="adj1" fmla="val 3604181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E9B87A-9EFE-6441-B12A-13F2665BB35A}"/>
              </a:ext>
            </a:extLst>
          </p:cNvPr>
          <p:cNvSpPr txBox="1"/>
          <p:nvPr/>
        </p:nvSpPr>
        <p:spPr>
          <a:xfrm>
            <a:off x="3090438" y="1191309"/>
            <a:ext cx="25483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Tx1: 0.01 BTC</a:t>
            </a:r>
          </a:p>
          <a:p>
            <a:r>
              <a:rPr lang="en-US" dirty="0">
                <a:latin typeface="+mn-lt"/>
              </a:rPr>
              <a:t>Tx2: 0.01 BTC</a:t>
            </a:r>
          </a:p>
          <a:p>
            <a:r>
              <a:rPr lang="en-US" dirty="0">
                <a:latin typeface="+mn-lt"/>
              </a:rPr>
              <a:t>Tx3: 0.01 BTC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9500A75-DF10-5A49-8F46-275376319052}"/>
              </a:ext>
            </a:extLst>
          </p:cNvPr>
          <p:cNvSpPr/>
          <p:nvPr/>
        </p:nvSpPr>
        <p:spPr>
          <a:xfrm>
            <a:off x="3315541" y="4214809"/>
            <a:ext cx="11216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dirty="0">
                <a:latin typeface="Apple Color Emoji" pitchFamily="2" charset="0"/>
              </a:rPr>
              <a:t>☕️</a:t>
            </a:r>
            <a:endParaRPr lang="en-US" dirty="0">
              <a:effectLst/>
              <a:latin typeface="Apple Color Emoji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DE4F07B-808F-1849-90CF-E8F960A612E6}"/>
              </a:ext>
            </a:extLst>
          </p:cNvPr>
          <p:cNvSpPr/>
          <p:nvPr/>
        </p:nvSpPr>
        <p:spPr>
          <a:xfrm>
            <a:off x="3532808" y="4418416"/>
            <a:ext cx="11216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dirty="0">
                <a:latin typeface="Apple Color Emoji" pitchFamily="2" charset="0"/>
              </a:rPr>
              <a:t>☕️</a:t>
            </a:r>
            <a:endParaRPr lang="en-US" dirty="0">
              <a:effectLst/>
              <a:latin typeface="Apple Color Emoji" pitchFamily="2" charset="0"/>
            </a:endParaRPr>
          </a:p>
        </p:txBody>
      </p:sp>
      <p:sp>
        <p:nvSpPr>
          <p:cNvPr id="35" name="Multiply 34">
            <a:extLst>
              <a:ext uri="{FF2B5EF4-FFF2-40B4-BE49-F238E27FC236}">
                <a16:creationId xmlns:a16="http://schemas.microsoft.com/office/drawing/2014/main" id="{22F08264-EB38-FB44-B043-571C61BBC53A}"/>
              </a:ext>
            </a:extLst>
          </p:cNvPr>
          <p:cNvSpPr/>
          <p:nvPr/>
        </p:nvSpPr>
        <p:spPr>
          <a:xfrm>
            <a:off x="3224391" y="1008657"/>
            <a:ext cx="1446959" cy="1569660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8EC7DC6-ADF7-0D41-B03B-A34D306E27D8}"/>
              </a:ext>
            </a:extLst>
          </p:cNvPr>
          <p:cNvSpPr txBox="1"/>
          <p:nvPr/>
        </p:nvSpPr>
        <p:spPr>
          <a:xfrm>
            <a:off x="2184400" y="2495062"/>
            <a:ext cx="345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Settlement Tx: 0.03BTC</a:t>
            </a:r>
          </a:p>
        </p:txBody>
      </p:sp>
    </p:spTree>
    <p:extLst>
      <p:ext uri="{BB962C8B-B14F-4D97-AF65-F5344CB8AC3E}">
        <p14:creationId xmlns:p14="http://schemas.microsoft.com/office/powerpoint/2010/main" val="422497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 animBg="1"/>
      <p:bldP spid="3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 smtClean="0">
            <a:latin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122456</TotalTime>
  <Words>1555</Words>
  <Application>Microsoft Macintosh PowerPoint</Application>
  <PresentationFormat>On-screen Show (16:9)</PresentationFormat>
  <Paragraphs>286</Paragraphs>
  <Slides>33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Apple Color Emoji</vt:lpstr>
      <vt:lpstr>Arial</vt:lpstr>
      <vt:lpstr>Bradley Hand</vt:lpstr>
      <vt:lpstr>Calibri</vt:lpstr>
      <vt:lpstr>Cambria Math</vt:lpstr>
      <vt:lpstr>Office Theme</vt:lpstr>
      <vt:lpstr>Scaling I:  Payment Channels, State Channels</vt:lpstr>
      <vt:lpstr>Bitcoin Throughput</vt:lpstr>
      <vt:lpstr>Block Size</vt:lpstr>
      <vt:lpstr>Ethereum Throughput</vt:lpstr>
      <vt:lpstr>Visa Throughput</vt:lpstr>
      <vt:lpstr>Raising Blocksize/Gas limit</vt:lpstr>
      <vt:lpstr>Idea: Increase #tx without increasing data</vt:lpstr>
      <vt:lpstr>Recap UTXO vs Account</vt:lpstr>
      <vt:lpstr>Payment Channels</vt:lpstr>
      <vt:lpstr>Unidirectional Payment Channel</vt:lpstr>
      <vt:lpstr>Unidirectional Payment Channel</vt:lpstr>
      <vt:lpstr>Unidirectional Payment Channel</vt:lpstr>
      <vt:lpstr>Unidirectional Payment Channel</vt:lpstr>
      <vt:lpstr>Unidirectional Payment Channel</vt:lpstr>
      <vt:lpstr>Payment Channel in Solidity</vt:lpstr>
      <vt:lpstr>Bidirectional Payment Channel</vt:lpstr>
      <vt:lpstr>Bidirectional Payment Channel</vt:lpstr>
      <vt:lpstr>Bidirectional Payment Channel</vt:lpstr>
      <vt:lpstr>Closing Payment Channel</vt:lpstr>
      <vt:lpstr>State Channels</vt:lpstr>
      <vt:lpstr>State Channels</vt:lpstr>
      <vt:lpstr>Payment Chanels with UTXOs</vt:lpstr>
      <vt:lpstr>UTXO payment channel concepts</vt:lpstr>
      <vt:lpstr>UTXO Payment Channel</vt:lpstr>
      <vt:lpstr>UTXO Payment Channel Update</vt:lpstr>
      <vt:lpstr>Security</vt:lpstr>
      <vt:lpstr>UTXO Payment Channel Update</vt:lpstr>
      <vt:lpstr>Security</vt:lpstr>
      <vt:lpstr>Multi-hop payments</vt:lpstr>
      <vt:lpstr>Multi-hop payments</vt:lpstr>
      <vt:lpstr>Lightning network</vt:lpstr>
      <vt:lpstr>Watchtowers</vt:lpstr>
      <vt:lpstr>END  OF  LECTURE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Monica Lam</dc:creator>
  <cp:lastModifiedBy>Benedikt Buenz</cp:lastModifiedBy>
  <cp:revision>1463</cp:revision>
  <cp:lastPrinted>2015-09-20T23:02:57Z</cp:lastPrinted>
  <dcterms:created xsi:type="dcterms:W3CDTF">2010-10-17T19:58:05Z</dcterms:created>
  <dcterms:modified xsi:type="dcterms:W3CDTF">2021-11-10T21:29:34Z</dcterms:modified>
</cp:coreProperties>
</file>